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339" r:id="rId7"/>
    <p:sldId id="340" r:id="rId8"/>
    <p:sldId id="261" r:id="rId9"/>
    <p:sldId id="262" r:id="rId10"/>
    <p:sldId id="264" r:id="rId11"/>
    <p:sldId id="265" r:id="rId12"/>
    <p:sldId id="276" r:id="rId13"/>
    <p:sldId id="277" r:id="rId14"/>
    <p:sldId id="263" r:id="rId15"/>
    <p:sldId id="278" r:id="rId16"/>
    <p:sldId id="281" r:id="rId17"/>
    <p:sldId id="280" r:id="rId18"/>
    <p:sldId id="283" r:id="rId19"/>
    <p:sldId id="284" r:id="rId20"/>
    <p:sldId id="285" r:id="rId21"/>
    <p:sldId id="286" r:id="rId22"/>
    <p:sldId id="289" r:id="rId23"/>
    <p:sldId id="290" r:id="rId24"/>
    <p:sldId id="292" r:id="rId25"/>
    <p:sldId id="293" r:id="rId26"/>
    <p:sldId id="302" r:id="rId27"/>
    <p:sldId id="303" r:id="rId28"/>
    <p:sldId id="301" r:id="rId29"/>
    <p:sldId id="298" r:id="rId30"/>
    <p:sldId id="304" r:id="rId31"/>
    <p:sldId id="305" r:id="rId32"/>
    <p:sldId id="306" r:id="rId33"/>
    <p:sldId id="307" r:id="rId34"/>
    <p:sldId id="308" r:id="rId35"/>
    <p:sldId id="309" r:id="rId36"/>
    <p:sldId id="291" r:id="rId37"/>
    <p:sldId id="310" r:id="rId38"/>
    <p:sldId id="311" r:id="rId39"/>
    <p:sldId id="312" r:id="rId40"/>
    <p:sldId id="329" r:id="rId41"/>
    <p:sldId id="313" r:id="rId42"/>
    <p:sldId id="314" r:id="rId43"/>
    <p:sldId id="316" r:id="rId44"/>
    <p:sldId id="317" r:id="rId45"/>
    <p:sldId id="319" r:id="rId46"/>
    <p:sldId id="320" r:id="rId47"/>
    <p:sldId id="318" r:id="rId48"/>
    <p:sldId id="321" r:id="rId49"/>
    <p:sldId id="323" r:id="rId50"/>
    <p:sldId id="324" r:id="rId51"/>
    <p:sldId id="315" r:id="rId52"/>
    <p:sldId id="325" r:id="rId53"/>
    <p:sldId id="322" r:id="rId54"/>
    <p:sldId id="326" r:id="rId55"/>
    <p:sldId id="330" r:id="rId56"/>
    <p:sldId id="333" r:id="rId57"/>
    <p:sldId id="331" r:id="rId58"/>
    <p:sldId id="334" r:id="rId59"/>
    <p:sldId id="327" r:id="rId60"/>
    <p:sldId id="328" r:id="rId61"/>
    <p:sldId id="335" r:id="rId62"/>
    <p:sldId id="336" r:id="rId63"/>
    <p:sldId id="337" r:id="rId64"/>
    <p:sldId id="338" r:id="rId65"/>
    <p:sldId id="342" r:id="rId66"/>
    <p:sldId id="344" r:id="rId67"/>
    <p:sldId id="345" r:id="rId68"/>
    <p:sldId id="346" r:id="rId69"/>
    <p:sldId id="347" r:id="rId70"/>
    <p:sldId id="348" r:id="rId71"/>
    <p:sldId id="349" r:id="rId72"/>
    <p:sldId id="350" r:id="rId73"/>
    <p:sldId id="351" r:id="rId74"/>
    <p:sldId id="352" r:id="rId75"/>
    <p:sldId id="356" r:id="rId76"/>
    <p:sldId id="354" r:id="rId7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CERKEV NA SLOVENSKEM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in vprašanja v zvezi z njo za Družinsko </a:t>
            </a:r>
            <a:r>
              <a:rPr lang="sl-SI" dirty="0" err="1" smtClean="0"/>
              <a:t>katehezo</a:t>
            </a:r>
            <a:r>
              <a:rPr lang="sl-SI" dirty="0" smtClean="0"/>
              <a:t> v Domžalah</a:t>
            </a:r>
          </a:p>
          <a:p>
            <a:r>
              <a:rPr lang="sl-SI" dirty="0" smtClean="0"/>
              <a:t>December 2015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9843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68379" y="624109"/>
            <a:ext cx="10194758" cy="2247427"/>
          </a:xfrm>
        </p:spPr>
        <p:txBody>
          <a:bodyPr>
            <a:noAutofit/>
          </a:bodyPr>
          <a:lstStyle/>
          <a:p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Koliko škofov (običajnih, pomožnih in upokojenih) trenutno živi v Sloveniji? </a:t>
            </a:r>
            <a:endParaRPr lang="sl-SI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906252" y="2791326"/>
            <a:ext cx="6479125" cy="37776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sl-SI" sz="2800" dirty="0" smtClean="0"/>
              <a:t>6 škofov</a:t>
            </a:r>
          </a:p>
          <a:p>
            <a:pPr marL="514350" indent="-514350">
              <a:buFont typeface="+mj-lt"/>
              <a:buAutoNum type="alphaUcPeriod"/>
            </a:pPr>
            <a:r>
              <a:rPr lang="sl-SI" sz="2800" dirty="0" smtClean="0"/>
              <a:t>10 škofov</a:t>
            </a:r>
          </a:p>
          <a:p>
            <a:pPr marL="514350" indent="-514350">
              <a:buFont typeface="+mj-lt"/>
              <a:buAutoNum type="alphaUcPeriod"/>
            </a:pPr>
            <a:r>
              <a:rPr lang="sl-SI" sz="2800" dirty="0" smtClean="0"/>
              <a:t>12 škofov</a:t>
            </a:r>
          </a:p>
          <a:p>
            <a:pPr marL="514350" indent="-514350">
              <a:buFont typeface="+mj-lt"/>
              <a:buAutoNum type="alphaUcPeriod"/>
            </a:pPr>
            <a:r>
              <a:rPr lang="sl-SI" sz="2800" dirty="0" smtClean="0"/>
              <a:t>15 škofov</a:t>
            </a:r>
          </a:p>
        </p:txBody>
      </p:sp>
    </p:spTree>
    <p:extLst>
      <p:ext uri="{BB962C8B-B14F-4D97-AF65-F5344CB8AC3E}">
        <p14:creationId xmlns:p14="http://schemas.microsoft.com/office/powerpoint/2010/main" val="2581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68379" y="624109"/>
            <a:ext cx="10194758" cy="2247427"/>
          </a:xfrm>
        </p:spPr>
        <p:txBody>
          <a:bodyPr>
            <a:noAutofit/>
          </a:bodyPr>
          <a:lstStyle/>
          <a:p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Koliko škofov (običajnih, pomožnih in upokojenih) trenutno živi v Sloveniji? </a:t>
            </a:r>
            <a:endParaRPr lang="sl-SI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906252" y="2791326"/>
            <a:ext cx="6479125" cy="37776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sl-SI" sz="2800" dirty="0" smtClean="0"/>
              <a:t>6 škofov</a:t>
            </a:r>
          </a:p>
          <a:p>
            <a:pPr marL="514350" indent="-514350">
              <a:buFont typeface="+mj-lt"/>
              <a:buAutoNum type="alphaUcPeriod"/>
            </a:pPr>
            <a:r>
              <a:rPr lang="sl-SI" sz="2800" dirty="0" smtClean="0"/>
              <a:t>10 škofov</a:t>
            </a:r>
          </a:p>
          <a:p>
            <a:pPr marL="514350" indent="-514350">
              <a:buFont typeface="+mj-lt"/>
              <a:buAutoNum type="alphaUcPeriod"/>
            </a:pPr>
            <a:r>
              <a:rPr lang="sl-SI" sz="2800" dirty="0" smtClean="0"/>
              <a:t>12 škofov</a:t>
            </a:r>
          </a:p>
          <a:p>
            <a:pPr marL="514350" indent="-514350">
              <a:buFont typeface="+mj-lt"/>
              <a:buAutoNum type="alphaUcPeriod"/>
            </a:pPr>
            <a:r>
              <a:rPr lang="sl-SI" sz="2800" u="sng" dirty="0" smtClean="0"/>
              <a:t>15 škofov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7636043" y="3476932"/>
            <a:ext cx="3633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škofov, </a:t>
            </a: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pomožna škofa, </a:t>
            </a: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upokojenih škofov </a:t>
            </a: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upokojenega pomožnega škofa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7254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84947" y="624110"/>
            <a:ext cx="9619665" cy="996143"/>
          </a:xfrm>
        </p:spPr>
        <p:txBody>
          <a:bodyPr>
            <a:normAutofit fontScale="90000"/>
          </a:bodyPr>
          <a:lstStyle/>
          <a:p>
            <a:r>
              <a:rPr lang="sl-SI" sz="4800" dirty="0">
                <a:latin typeface="Arial" panose="020B0604020202020204" pitchFamily="34" charset="0"/>
                <a:cs typeface="Arial" panose="020B0604020202020204" pitchFamily="34" charset="0"/>
              </a:rPr>
              <a:t>SESTAVI  PRAVILNE  </a:t>
            </a:r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DVOJKE (otroci) in TROJKE (odrasli): </a:t>
            </a:r>
            <a:b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830489"/>
              </p:ext>
            </p:extLst>
          </p:nvPr>
        </p:nvGraphicFramePr>
        <p:xfrm>
          <a:off x="1828799" y="2598822"/>
          <a:ext cx="8791074" cy="4209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884"/>
                <a:gridCol w="2672024"/>
                <a:gridCol w="3256166"/>
              </a:tblGrid>
              <a:tr h="369414">
                <a:tc>
                  <a:txBody>
                    <a:bodyPr/>
                    <a:lstStyle/>
                    <a:p>
                      <a:r>
                        <a:rPr lang="sl-SI" dirty="0" smtClean="0"/>
                        <a:t>ŠKOF: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SEDEŽ ŠKOFIJE: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aseline="0" dirty="0" smtClean="0"/>
                        <a:t>ŠKOFOVO GESLO: 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l-SI" sz="1800" dirty="0" smtClean="0"/>
                        <a:t>A) Stanislav Lipovšek</a:t>
                      </a:r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1)MARIBOR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i="1" dirty="0" smtClean="0">
                          <a:effectLst/>
                        </a:rPr>
                        <a:t>I.V ljubezni in resnici!</a:t>
                      </a:r>
                      <a:endParaRPr lang="sl-SI" dirty="0" smtClean="0"/>
                    </a:p>
                    <a:p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 smtClean="0"/>
                        <a:t>B) Jurij Bizjak</a:t>
                      </a:r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2)</a:t>
                      </a:r>
                      <a:r>
                        <a:rPr lang="sl-SI" baseline="0" dirty="0" smtClean="0"/>
                        <a:t> </a:t>
                      </a:r>
                      <a:r>
                        <a:rPr lang="sl-SI" dirty="0" smtClean="0"/>
                        <a:t>LJUBLJANA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i="1" dirty="0" err="1" smtClean="0">
                          <a:effectLst/>
                        </a:rPr>
                        <a:t>II.Pogum</a:t>
                      </a:r>
                      <a:r>
                        <a:rPr lang="sl-SI" i="1" dirty="0" smtClean="0">
                          <a:effectLst/>
                        </a:rPr>
                        <a:t>, vse ljudstvo v deželi!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 smtClean="0"/>
                        <a:t>C) Alojzij Cvikl</a:t>
                      </a:r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3) CELJE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III. Iz teme bo zasvetila luč!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 smtClean="0"/>
                        <a:t>D) Stanislav Zore </a:t>
                      </a:r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4) NOVO MESTO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i="1" dirty="0" smtClean="0">
                          <a:effectLst/>
                        </a:rPr>
                        <a:t>IV. Veselite se v Gospodu!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E) </a:t>
                      </a:r>
                      <a:r>
                        <a:rPr lang="sl-SI" sz="1800" dirty="0" smtClean="0"/>
                        <a:t>Peter </a:t>
                      </a:r>
                      <a:r>
                        <a:rPr lang="sl-SI" sz="1800" dirty="0" err="1" smtClean="0"/>
                        <a:t>Štumpf</a:t>
                      </a:r>
                      <a:endParaRPr lang="sl-SI" sz="1800" dirty="0" smtClean="0"/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5) MURSKA SOBOTA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i="1" dirty="0" smtClean="0">
                          <a:effectLst/>
                        </a:rPr>
                        <a:t>V. S teboj, Mati Marija!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F) Andrej</a:t>
                      </a:r>
                      <a:r>
                        <a:rPr lang="sl-SI" baseline="0" dirty="0" smtClean="0"/>
                        <a:t> Glavan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6) KOPER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i="1" dirty="0" smtClean="0">
                          <a:effectLst/>
                        </a:rPr>
                        <a:t>VI. Karkoli vam reče, storite!</a:t>
                      </a:r>
                    </a:p>
                    <a:p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869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84947" y="624110"/>
            <a:ext cx="9619665" cy="996143"/>
          </a:xfrm>
        </p:spPr>
        <p:txBody>
          <a:bodyPr>
            <a:normAutofit/>
          </a:bodyPr>
          <a:lstStyle/>
          <a:p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PRAVILNE  TROJKE: </a:t>
            </a:r>
            <a:endParaRPr lang="sl-SI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449319"/>
              </p:ext>
            </p:extLst>
          </p:nvPr>
        </p:nvGraphicFramePr>
        <p:xfrm>
          <a:off x="1884947" y="1752243"/>
          <a:ext cx="8791074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884"/>
                <a:gridCol w="2672024"/>
                <a:gridCol w="3256166"/>
              </a:tblGrid>
              <a:tr h="0">
                <a:tc>
                  <a:txBody>
                    <a:bodyPr/>
                    <a:lstStyle/>
                    <a:p>
                      <a:r>
                        <a:rPr lang="sl-SI" dirty="0" smtClean="0"/>
                        <a:t>ŠKOF: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SEDEŽ ŠKOFIJE: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aseline="0" dirty="0" smtClean="0"/>
                        <a:t>ŠKOFOVO GESLO: 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l-SI" dirty="0" smtClean="0"/>
                        <a:t>A) Stanislav Lipovšek</a:t>
                      </a:r>
                    </a:p>
                    <a:p>
                      <a:endParaRPr lang="sl-SI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1)MARIBOR</a:t>
                      </a:r>
                      <a:endParaRPr lang="sl-SI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i="1" dirty="0" smtClean="0">
                          <a:effectLst/>
                        </a:rPr>
                        <a:t>I.V ljubezni in resnici!</a:t>
                      </a:r>
                      <a:endParaRPr lang="sl-SI" dirty="0" smtClean="0"/>
                    </a:p>
                    <a:p>
                      <a:endParaRPr lang="sl-SI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 smtClean="0"/>
                        <a:t>B) Jurij Bizjak</a:t>
                      </a:r>
                    </a:p>
                    <a:p>
                      <a:endParaRPr lang="sl-SI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2)</a:t>
                      </a:r>
                      <a:r>
                        <a:rPr lang="sl-SI" baseline="0" dirty="0" smtClean="0"/>
                        <a:t> </a:t>
                      </a:r>
                      <a:r>
                        <a:rPr lang="sl-SI" dirty="0" smtClean="0"/>
                        <a:t>LJUBLJANA</a:t>
                      </a:r>
                      <a:endParaRPr lang="sl-SI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i="1" dirty="0" smtClean="0">
                          <a:effectLst/>
                        </a:rPr>
                        <a:t>II. Pogum, vse ljudstvo v deželi!</a:t>
                      </a:r>
                      <a:endParaRPr lang="sl-SI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 smtClean="0"/>
                        <a:t>C) Alojzij Cvikl</a:t>
                      </a:r>
                    </a:p>
                    <a:p>
                      <a:endParaRPr lang="sl-SI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3) CELJE</a:t>
                      </a:r>
                      <a:endParaRPr lang="sl-SI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III. Iz teme bo zasvetila luč!</a:t>
                      </a:r>
                      <a:endParaRPr lang="sl-SI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 smtClean="0"/>
                        <a:t>D) Stanislav Zore </a:t>
                      </a:r>
                    </a:p>
                    <a:p>
                      <a:endParaRPr lang="sl-SI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4) NOVO MESTO</a:t>
                      </a:r>
                      <a:endParaRPr lang="sl-SI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i="1" dirty="0" smtClean="0">
                          <a:effectLst/>
                        </a:rPr>
                        <a:t>IV. Veselite se v Gospodu!</a:t>
                      </a:r>
                      <a:endParaRPr lang="sl-SI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E) </a:t>
                      </a:r>
                      <a:r>
                        <a:rPr lang="sl-SI" sz="1800" dirty="0" smtClean="0"/>
                        <a:t>Peter </a:t>
                      </a:r>
                      <a:r>
                        <a:rPr lang="sl-SI" sz="1800" dirty="0" err="1" smtClean="0"/>
                        <a:t>Štumpf</a:t>
                      </a:r>
                      <a:endParaRPr lang="sl-SI" sz="1800" dirty="0" smtClean="0"/>
                    </a:p>
                    <a:p>
                      <a:endParaRPr lang="sl-SI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5) MURSKA SOBOTA</a:t>
                      </a:r>
                      <a:endParaRPr lang="sl-SI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i="1" dirty="0" smtClean="0">
                          <a:effectLst/>
                        </a:rPr>
                        <a:t>V. S teboj, Mati Marija!</a:t>
                      </a:r>
                      <a:endParaRPr lang="sl-SI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F) Andrej</a:t>
                      </a:r>
                      <a:r>
                        <a:rPr lang="sl-SI" baseline="0" dirty="0" smtClean="0"/>
                        <a:t> Glavan </a:t>
                      </a:r>
                      <a:endParaRPr lang="sl-SI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6) KOPER</a:t>
                      </a:r>
                      <a:endParaRPr lang="sl-SI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i="1" dirty="0" smtClean="0">
                          <a:effectLst/>
                        </a:rPr>
                        <a:t>VI. Karkoli vam reče, storite!</a:t>
                      </a:r>
                    </a:p>
                    <a:p>
                      <a:endParaRPr lang="sl-SI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74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72652" y="624110"/>
            <a:ext cx="10299031" cy="1028228"/>
          </a:xfrm>
        </p:spPr>
        <p:txBody>
          <a:bodyPr>
            <a:noAutofit/>
          </a:bodyPr>
          <a:lstStyle/>
          <a:p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Kdo od naštetih škofov še ni upokojen? 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Odrasli zapišite še imena vsaj 2 preostalih upokojenih škofov!</a:t>
            </a:r>
            <a:b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2815389" y="3633537"/>
            <a:ext cx="6479125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r>
              <a:rPr lang="sl-SI" sz="2800" dirty="0" smtClean="0"/>
              <a:t>Anton Stres</a:t>
            </a:r>
            <a:endParaRPr lang="sl-SI" sz="2800" dirty="0"/>
          </a:p>
          <a:p>
            <a:pPr marL="514350" indent="-514350">
              <a:buFont typeface="+mj-lt"/>
              <a:buAutoNum type="alphaUcPeriod"/>
            </a:pPr>
            <a:r>
              <a:rPr lang="sl-SI" sz="2800" dirty="0" smtClean="0"/>
              <a:t>Marjan Turnšek</a:t>
            </a:r>
            <a:endParaRPr lang="sl-SI" sz="2800" dirty="0"/>
          </a:p>
          <a:p>
            <a:pPr marL="514350" indent="-514350">
              <a:buFont typeface="+mj-lt"/>
              <a:buAutoNum type="alphaUcPeriod"/>
            </a:pPr>
            <a:r>
              <a:rPr lang="sl-SI" sz="2800" dirty="0" smtClean="0"/>
              <a:t>Franc </a:t>
            </a:r>
            <a:r>
              <a:rPr lang="sl-SI" sz="2800" dirty="0" err="1" smtClean="0"/>
              <a:t>Šustar</a:t>
            </a:r>
            <a:endParaRPr lang="sl-SI" sz="2800" dirty="0"/>
          </a:p>
          <a:p>
            <a:pPr marL="514350" indent="-514350">
              <a:buFont typeface="+mj-lt"/>
              <a:buAutoNum type="alphaUcPeriod"/>
            </a:pPr>
            <a:r>
              <a:rPr lang="sl-SI" sz="2800" dirty="0" smtClean="0"/>
              <a:t>Metod Pirih</a:t>
            </a:r>
          </a:p>
        </p:txBody>
      </p:sp>
    </p:spTree>
    <p:extLst>
      <p:ext uri="{BB962C8B-B14F-4D97-AF65-F5344CB8AC3E}">
        <p14:creationId xmlns:p14="http://schemas.microsoft.com/office/powerpoint/2010/main" val="1536303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72652" y="624110"/>
            <a:ext cx="10299031" cy="1028228"/>
          </a:xfrm>
        </p:spPr>
        <p:txBody>
          <a:bodyPr>
            <a:noAutofit/>
          </a:bodyPr>
          <a:lstStyle/>
          <a:p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Kdo od naštetih škofov še ni upokojen? 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Odrasli zapišite še imena vsaj 2 preostalih upokojenih škofov!</a:t>
            </a:r>
            <a:b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2815389" y="3633537"/>
            <a:ext cx="6479125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r>
              <a:rPr lang="sl-SI" sz="2800" dirty="0" smtClean="0"/>
              <a:t>Anton Stres</a:t>
            </a:r>
            <a:endParaRPr lang="sl-SI" sz="2800" dirty="0"/>
          </a:p>
          <a:p>
            <a:pPr marL="514350" indent="-514350">
              <a:buFont typeface="+mj-lt"/>
              <a:buAutoNum type="alphaUcPeriod"/>
            </a:pPr>
            <a:r>
              <a:rPr lang="sl-SI" sz="2800" dirty="0" smtClean="0"/>
              <a:t>Marjan Turnšek</a:t>
            </a:r>
            <a:endParaRPr lang="sl-SI" sz="2800" dirty="0"/>
          </a:p>
          <a:p>
            <a:pPr marL="514350" indent="-514350">
              <a:buFont typeface="+mj-lt"/>
              <a:buAutoNum type="alphaUcPeriod"/>
            </a:pPr>
            <a:r>
              <a:rPr lang="sl-SI" sz="2800" u="sng" dirty="0" smtClean="0"/>
              <a:t>Franc </a:t>
            </a:r>
            <a:r>
              <a:rPr lang="sl-SI" sz="2800" u="sng" dirty="0" err="1" smtClean="0"/>
              <a:t>Šustar</a:t>
            </a:r>
            <a:endParaRPr lang="sl-SI" sz="2800" u="sng" dirty="0"/>
          </a:p>
          <a:p>
            <a:pPr marL="514350" indent="-514350">
              <a:buFont typeface="+mj-lt"/>
              <a:buAutoNum type="alphaUcPeriod"/>
            </a:pPr>
            <a:r>
              <a:rPr lang="sl-SI" sz="2800" dirty="0" smtClean="0"/>
              <a:t>Metod Pirih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7636043" y="3476932"/>
            <a:ext cx="363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Jožef Smej, Franc Rode, Franc Kramberger, Alojz Uran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059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32547" y="82111"/>
            <a:ext cx="9619665" cy="699364"/>
          </a:xfrm>
        </p:spPr>
        <p:txBody>
          <a:bodyPr>
            <a:normAutofit fontScale="90000"/>
          </a:bodyPr>
          <a:lstStyle/>
          <a:p>
            <a:r>
              <a:rPr lang="sl-SI" sz="4800" dirty="0">
                <a:latin typeface="Arial" panose="020B0604020202020204" pitchFamily="34" charset="0"/>
                <a:cs typeface="Arial" panose="020B0604020202020204" pitchFamily="34" charset="0"/>
              </a:rPr>
              <a:t>SESTAVI  PRAVILNE  </a:t>
            </a:r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TROJKE</a:t>
            </a:r>
            <a:b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912927"/>
              </p:ext>
            </p:extLst>
          </p:nvPr>
        </p:nvGraphicFramePr>
        <p:xfrm>
          <a:off x="1917030" y="994165"/>
          <a:ext cx="8791074" cy="5855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884"/>
                <a:gridCol w="2672024"/>
                <a:gridCol w="3256166"/>
              </a:tblGrid>
              <a:tr h="369414">
                <a:tc>
                  <a:txBody>
                    <a:bodyPr/>
                    <a:lstStyle/>
                    <a:p>
                      <a:r>
                        <a:rPr lang="sl-SI" dirty="0" smtClean="0"/>
                        <a:t>VELIKOST ŠKOFIJE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SEDEŽ ŠKOFIJE: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aseline="0" dirty="0" smtClean="0"/>
                        <a:t>ŠTEVILO ŽUPNIJ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sl-SI" sz="1800" dirty="0" smtClean="0"/>
                        <a:t>A)                     </a:t>
                      </a:r>
                      <a:r>
                        <a:rPr lang="sl-SI" dirty="0" smtClean="0">
                          <a:effectLst/>
                        </a:rPr>
                        <a:t>6.134 km</a:t>
                      </a:r>
                      <a:r>
                        <a:rPr lang="sl-SI" baseline="30000" dirty="0" smtClean="0">
                          <a:effectLst/>
                        </a:rPr>
                        <a:t>2</a:t>
                      </a:r>
                      <a:r>
                        <a:rPr lang="sl-SI" dirty="0" smtClean="0">
                          <a:effectLst/>
                        </a:rPr>
                        <a:t/>
                      </a:r>
                      <a:br>
                        <a:rPr lang="sl-SI" dirty="0" smtClean="0">
                          <a:effectLst/>
                        </a:rPr>
                      </a:br>
                      <a:r>
                        <a:rPr lang="sl-SI" dirty="0" smtClean="0">
                          <a:effectLst/>
                        </a:rPr>
                        <a:t>763.765 prebivalcev</a:t>
                      </a:r>
                      <a:br>
                        <a:rPr lang="sl-SI" dirty="0" smtClean="0">
                          <a:effectLst/>
                        </a:rPr>
                      </a:br>
                      <a:r>
                        <a:rPr lang="sl-SI" dirty="0" smtClean="0">
                          <a:effectLst/>
                        </a:rPr>
                        <a:t>554.950 katoličanov</a:t>
                      </a:r>
                      <a:endParaRPr lang="sl-SI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1)MARIBOR</a:t>
                      </a:r>
                      <a:endParaRPr lang="sl-SI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i="1" dirty="0" smtClean="0">
                          <a:effectLst/>
                        </a:rPr>
                        <a:t>I.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i="1" dirty="0" smtClean="0">
                          <a:effectLst/>
                        </a:rPr>
                        <a:t>17 dekanij,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i="1" dirty="0" smtClean="0">
                          <a:effectLst/>
                        </a:rPr>
                        <a:t>234 župnij</a:t>
                      </a:r>
                      <a:endParaRPr lang="sl-SI" dirty="0" smtClean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 smtClean="0"/>
                        <a:t>B)                      </a:t>
                      </a:r>
                      <a:r>
                        <a:rPr lang="sl-SI" dirty="0" smtClean="0">
                          <a:effectLst/>
                        </a:rPr>
                        <a:t>4.306 km</a:t>
                      </a:r>
                      <a:r>
                        <a:rPr lang="sl-SI" baseline="30000" dirty="0" smtClean="0">
                          <a:effectLst/>
                        </a:rPr>
                        <a:t>2</a:t>
                      </a:r>
                      <a:r>
                        <a:rPr lang="sl-SI" dirty="0" smtClean="0">
                          <a:effectLst/>
                        </a:rPr>
                        <a:t/>
                      </a:r>
                      <a:br>
                        <a:rPr lang="sl-SI" dirty="0" smtClean="0">
                          <a:effectLst/>
                        </a:rPr>
                      </a:br>
                      <a:r>
                        <a:rPr lang="sl-SI" dirty="0" smtClean="0">
                          <a:effectLst/>
                        </a:rPr>
                        <a:t>258.380 prebivalcev 202.900 katoličanov</a:t>
                      </a:r>
                      <a:endParaRPr lang="sl-SI" dirty="0"/>
                    </a:p>
                  </a:txBody>
                  <a:tcP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2)</a:t>
                      </a:r>
                      <a:r>
                        <a:rPr lang="sl-SI" baseline="0" dirty="0" smtClean="0"/>
                        <a:t> </a:t>
                      </a:r>
                      <a:r>
                        <a:rPr lang="sl-SI" dirty="0" smtClean="0"/>
                        <a:t>LJUBLJANA</a:t>
                      </a:r>
                      <a:endParaRPr lang="sl-SI" dirty="0"/>
                    </a:p>
                  </a:txBody>
                  <a:tcP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i="1" dirty="0" smtClean="0">
                          <a:effectLst/>
                        </a:rPr>
                        <a:t>II.</a:t>
                      </a:r>
                    </a:p>
                    <a:p>
                      <a:pPr algn="r"/>
                      <a:r>
                        <a:rPr lang="sl-SI" i="1" dirty="0" smtClean="0">
                          <a:effectLst/>
                        </a:rPr>
                        <a:t>        6 dekanij</a:t>
                      </a:r>
                    </a:p>
                    <a:p>
                      <a:pPr algn="r"/>
                      <a:r>
                        <a:rPr lang="sl-SI" i="1" dirty="0" smtClean="0">
                          <a:effectLst/>
                        </a:rPr>
                        <a:t>71</a:t>
                      </a:r>
                      <a:r>
                        <a:rPr lang="sl-SI" i="1" baseline="0" dirty="0" smtClean="0">
                          <a:effectLst/>
                        </a:rPr>
                        <a:t> župnij </a:t>
                      </a:r>
                      <a:endParaRPr lang="sl-SI" dirty="0"/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 smtClean="0"/>
                        <a:t>C)</a:t>
                      </a:r>
                      <a:r>
                        <a:rPr lang="sl-SI" dirty="0" smtClean="0">
                          <a:effectLst/>
                        </a:rPr>
                        <a:t>                     2.159 km</a:t>
                      </a:r>
                      <a:r>
                        <a:rPr lang="sl-SI" baseline="30000" dirty="0" smtClean="0">
                          <a:effectLst/>
                        </a:rPr>
                        <a:t>2</a:t>
                      </a:r>
                      <a:r>
                        <a:rPr lang="sl-SI" dirty="0" smtClean="0">
                          <a:effectLst/>
                        </a:rPr>
                        <a:t/>
                      </a:r>
                      <a:br>
                        <a:rPr lang="sl-SI" dirty="0" smtClean="0">
                          <a:effectLst/>
                        </a:rPr>
                      </a:br>
                      <a:r>
                        <a:rPr lang="sl-SI" dirty="0" smtClean="0">
                          <a:effectLst/>
                        </a:rPr>
                        <a:t>159.600 prebivalcev</a:t>
                      </a:r>
                      <a:br>
                        <a:rPr lang="sl-SI" dirty="0" smtClean="0">
                          <a:effectLst/>
                        </a:rPr>
                      </a:br>
                      <a:r>
                        <a:rPr lang="sl-SI" dirty="0" smtClean="0">
                          <a:effectLst/>
                        </a:rPr>
                        <a:t>137.500 katoličanov:</a:t>
                      </a:r>
                      <a:endParaRPr lang="sl-SI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3) CELJE</a:t>
                      </a:r>
                      <a:endParaRPr lang="sl-SI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III. </a:t>
                      </a:r>
                    </a:p>
                    <a:p>
                      <a:pPr algn="r"/>
                      <a:r>
                        <a:rPr lang="sl-SI" i="1" dirty="0" smtClean="0">
                          <a:effectLst/>
                        </a:rPr>
                        <a:t>11 dekanij</a:t>
                      </a:r>
                    </a:p>
                    <a:p>
                      <a:pPr algn="r"/>
                      <a:r>
                        <a:rPr lang="sl-SI" i="1" dirty="0" smtClean="0">
                          <a:effectLst/>
                        </a:rPr>
                        <a:t>112 župnij</a:t>
                      </a:r>
                      <a:endParaRPr lang="sl-SI" dirty="0" smtClean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 smtClean="0"/>
                        <a:t>D)                     </a:t>
                      </a:r>
                      <a:r>
                        <a:rPr lang="sl-SI" dirty="0" smtClean="0">
                          <a:effectLst/>
                        </a:rPr>
                        <a:t>3.682 km</a:t>
                      </a:r>
                      <a:r>
                        <a:rPr lang="sl-SI" baseline="30000" dirty="0" smtClean="0">
                          <a:effectLst/>
                        </a:rPr>
                        <a:t>2</a:t>
                      </a:r>
                      <a:r>
                        <a:rPr lang="sl-SI" dirty="0" smtClean="0">
                          <a:effectLst/>
                        </a:rPr>
                        <a:t/>
                      </a:r>
                      <a:br>
                        <a:rPr lang="sl-SI" dirty="0" smtClean="0">
                          <a:effectLst/>
                        </a:rPr>
                      </a:br>
                      <a:r>
                        <a:rPr lang="sl-SI" dirty="0" smtClean="0">
                          <a:effectLst/>
                        </a:rPr>
                        <a:t> </a:t>
                      </a:r>
                      <a:r>
                        <a:rPr lang="sl-SI" baseline="0" dirty="0" smtClean="0">
                          <a:effectLst/>
                        </a:rPr>
                        <a:t>    </a:t>
                      </a:r>
                      <a:r>
                        <a:rPr lang="sl-SI" dirty="0" smtClean="0">
                          <a:effectLst/>
                        </a:rPr>
                        <a:t>  419.055 prebivalcev</a:t>
                      </a:r>
                      <a:br>
                        <a:rPr lang="sl-SI" dirty="0" smtClean="0">
                          <a:effectLst/>
                        </a:rPr>
                      </a:br>
                      <a:r>
                        <a:rPr lang="sl-SI" dirty="0" smtClean="0">
                          <a:effectLst/>
                        </a:rPr>
                        <a:t>       355.654 katoličanov</a:t>
                      </a:r>
                      <a:endParaRPr lang="sl-SI" dirty="0"/>
                    </a:p>
                  </a:txBody>
                  <a:tcP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4) NOVO MESTO</a:t>
                      </a:r>
                      <a:endParaRPr lang="sl-SI" dirty="0"/>
                    </a:p>
                  </a:txBody>
                  <a:tcP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i="1" dirty="0" smtClean="0">
                          <a:effectLst/>
                        </a:rPr>
                        <a:t>IV.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i="1" dirty="0" smtClean="0">
                          <a:effectLst/>
                        </a:rPr>
                        <a:t>11 dekanij,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i="1" dirty="0" smtClean="0">
                          <a:effectLst/>
                        </a:rPr>
                        <a:t>189 župnij</a:t>
                      </a:r>
                      <a:endParaRPr lang="sl-SI" dirty="0" smtClean="0"/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E)                      </a:t>
                      </a:r>
                      <a:r>
                        <a:rPr lang="sl-SI" dirty="0" smtClean="0">
                          <a:effectLst/>
                        </a:rPr>
                        <a:t>2.711 km</a:t>
                      </a:r>
                      <a:r>
                        <a:rPr lang="sl-SI" baseline="30000" dirty="0" smtClean="0">
                          <a:effectLst/>
                        </a:rPr>
                        <a:t>2</a:t>
                      </a:r>
                      <a:r>
                        <a:rPr lang="sl-SI" dirty="0" smtClean="0">
                          <a:effectLst/>
                        </a:rPr>
                        <a:t/>
                      </a:r>
                      <a:br>
                        <a:rPr lang="sl-SI" dirty="0" smtClean="0">
                          <a:effectLst/>
                        </a:rPr>
                      </a:br>
                      <a:r>
                        <a:rPr lang="sl-SI" dirty="0" smtClean="0">
                          <a:effectLst/>
                        </a:rPr>
                        <a:t>289.846 prebivalcev</a:t>
                      </a:r>
                      <a:br>
                        <a:rPr lang="sl-SI" dirty="0" smtClean="0">
                          <a:effectLst/>
                        </a:rPr>
                      </a:br>
                      <a:r>
                        <a:rPr lang="sl-SI" dirty="0" smtClean="0">
                          <a:effectLst/>
                        </a:rPr>
                        <a:t>237.370 katoličanov</a:t>
                      </a:r>
                      <a:endParaRPr lang="sl-SI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5) MURSKA SOBOTA</a:t>
                      </a:r>
                      <a:endParaRPr lang="sl-SI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i="1" dirty="0" smtClean="0">
                          <a:effectLst/>
                        </a:rPr>
                        <a:t>V. </a:t>
                      </a:r>
                    </a:p>
                    <a:p>
                      <a:pPr algn="r"/>
                      <a:r>
                        <a:rPr lang="sl-SI" i="1" dirty="0" smtClean="0">
                          <a:effectLst/>
                        </a:rPr>
                        <a:t>3 dekanij</a:t>
                      </a:r>
                    </a:p>
                    <a:p>
                      <a:pPr algn="r"/>
                      <a:r>
                        <a:rPr lang="sl-SI" i="1" dirty="0" smtClean="0">
                          <a:effectLst/>
                        </a:rPr>
                        <a:t>36 župnij</a:t>
                      </a:r>
                      <a:endParaRPr lang="sl-SI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l-SI" dirty="0" smtClean="0"/>
                        <a:t>F)                      </a:t>
                      </a:r>
                      <a:r>
                        <a:rPr lang="sl-SI" dirty="0" smtClean="0">
                          <a:effectLst/>
                        </a:rPr>
                        <a:t>1.104 km</a:t>
                      </a:r>
                      <a:r>
                        <a:rPr lang="sl-SI" baseline="30000" dirty="0" smtClean="0">
                          <a:effectLst/>
                        </a:rPr>
                        <a:t>2</a:t>
                      </a:r>
                      <a:r>
                        <a:rPr lang="sl-SI" dirty="0" smtClean="0">
                          <a:effectLst/>
                        </a:rPr>
                        <a:t/>
                      </a:r>
                      <a:br>
                        <a:rPr lang="sl-SI" dirty="0" smtClean="0">
                          <a:effectLst/>
                        </a:rPr>
                      </a:br>
                      <a:r>
                        <a:rPr lang="sl-SI" dirty="0" smtClean="0">
                          <a:effectLst/>
                        </a:rPr>
                        <a:t>120.146 prebivalcev</a:t>
                      </a:r>
                      <a:br>
                        <a:rPr lang="sl-SI" dirty="0" smtClean="0">
                          <a:effectLst/>
                        </a:rPr>
                      </a:br>
                      <a:r>
                        <a:rPr lang="sl-SI" dirty="0" smtClean="0">
                          <a:effectLst/>
                        </a:rPr>
                        <a:t>95.463 katoličanov</a:t>
                      </a:r>
                      <a:endParaRPr lang="sl-SI" dirty="0"/>
                    </a:p>
                  </a:txBody>
                  <a:tcP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6) KOPER</a:t>
                      </a:r>
                      <a:endParaRPr lang="sl-SI" dirty="0"/>
                    </a:p>
                  </a:txBody>
                  <a:tcP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i="1" dirty="0" smtClean="0">
                          <a:effectLst/>
                        </a:rPr>
                        <a:t>VI.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i="1" dirty="0" smtClean="0">
                          <a:effectLst/>
                        </a:rPr>
                        <a:t>12 dekanij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i="1" dirty="0" smtClean="0">
                          <a:effectLst/>
                        </a:rPr>
                        <a:t>143 župnij</a:t>
                      </a:r>
                      <a:endParaRPr lang="sl-SI" dirty="0" smtClean="0"/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928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32547" y="82111"/>
            <a:ext cx="9619665" cy="699364"/>
          </a:xfrm>
        </p:spPr>
        <p:txBody>
          <a:bodyPr>
            <a:normAutofit fontScale="90000"/>
          </a:bodyPr>
          <a:lstStyle/>
          <a:p>
            <a:r>
              <a:rPr lang="sl-SI" sz="4800" dirty="0">
                <a:latin typeface="Arial" panose="020B0604020202020204" pitchFamily="34" charset="0"/>
                <a:cs typeface="Arial" panose="020B0604020202020204" pitchFamily="34" charset="0"/>
              </a:rPr>
              <a:t>SESTAVI  PRAVILNE  </a:t>
            </a:r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TROJKE</a:t>
            </a:r>
            <a:b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097381"/>
              </p:ext>
            </p:extLst>
          </p:nvPr>
        </p:nvGraphicFramePr>
        <p:xfrm>
          <a:off x="1917030" y="994165"/>
          <a:ext cx="8791074" cy="5855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884"/>
                <a:gridCol w="2672024"/>
                <a:gridCol w="3256166"/>
              </a:tblGrid>
              <a:tr h="369414">
                <a:tc>
                  <a:txBody>
                    <a:bodyPr/>
                    <a:lstStyle/>
                    <a:p>
                      <a:r>
                        <a:rPr lang="sl-SI" dirty="0" smtClean="0"/>
                        <a:t>VELIKOST ŠKOFIJE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SEDEŽ ŠKOFIJE: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aseline="0" dirty="0" smtClean="0"/>
                        <a:t>ŠTEVILO ŽUPNIJ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sl-SI" sz="1800" dirty="0" smtClean="0"/>
                        <a:t>A)                     </a:t>
                      </a:r>
                      <a:r>
                        <a:rPr lang="sl-SI" dirty="0" smtClean="0">
                          <a:effectLst/>
                        </a:rPr>
                        <a:t>6.134 km</a:t>
                      </a:r>
                      <a:r>
                        <a:rPr lang="sl-SI" baseline="30000" dirty="0" smtClean="0">
                          <a:effectLst/>
                        </a:rPr>
                        <a:t>2</a:t>
                      </a:r>
                      <a:r>
                        <a:rPr lang="sl-SI" dirty="0" smtClean="0">
                          <a:effectLst/>
                        </a:rPr>
                        <a:t/>
                      </a:r>
                      <a:br>
                        <a:rPr lang="sl-SI" dirty="0" smtClean="0">
                          <a:effectLst/>
                        </a:rPr>
                      </a:br>
                      <a:r>
                        <a:rPr lang="sl-SI" dirty="0" smtClean="0">
                          <a:effectLst/>
                        </a:rPr>
                        <a:t>763.765 prebivalcev</a:t>
                      </a:r>
                      <a:br>
                        <a:rPr lang="sl-SI" dirty="0" smtClean="0">
                          <a:effectLst/>
                        </a:rPr>
                      </a:br>
                      <a:r>
                        <a:rPr lang="sl-SI" dirty="0" smtClean="0">
                          <a:effectLst/>
                        </a:rPr>
                        <a:t>554.950 katoličanov</a:t>
                      </a:r>
                      <a:endParaRPr lang="sl-SI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1)MARIBOR</a:t>
                      </a:r>
                      <a:endParaRPr lang="sl-SI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i="1" dirty="0" smtClean="0">
                          <a:effectLst/>
                        </a:rPr>
                        <a:t>I.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i="1" dirty="0" smtClean="0">
                          <a:effectLst/>
                        </a:rPr>
                        <a:t>17 dekanij,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i="1" dirty="0" smtClean="0">
                          <a:effectLst/>
                        </a:rPr>
                        <a:t>234 župnij</a:t>
                      </a:r>
                      <a:endParaRPr lang="sl-SI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 smtClean="0"/>
                        <a:t>B)                      </a:t>
                      </a:r>
                      <a:r>
                        <a:rPr lang="sl-SI" dirty="0" smtClean="0">
                          <a:effectLst/>
                        </a:rPr>
                        <a:t>4.306 km</a:t>
                      </a:r>
                      <a:r>
                        <a:rPr lang="sl-SI" baseline="30000" dirty="0" smtClean="0">
                          <a:effectLst/>
                        </a:rPr>
                        <a:t>2</a:t>
                      </a:r>
                      <a:r>
                        <a:rPr lang="sl-SI" dirty="0" smtClean="0">
                          <a:effectLst/>
                        </a:rPr>
                        <a:t/>
                      </a:r>
                      <a:br>
                        <a:rPr lang="sl-SI" dirty="0" smtClean="0">
                          <a:effectLst/>
                        </a:rPr>
                      </a:br>
                      <a:r>
                        <a:rPr lang="sl-SI" dirty="0" smtClean="0">
                          <a:effectLst/>
                        </a:rPr>
                        <a:t>258.380 prebivalcev 202.900 katoličanov</a:t>
                      </a:r>
                      <a:endParaRPr lang="sl-SI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2)</a:t>
                      </a:r>
                      <a:r>
                        <a:rPr lang="sl-SI" baseline="0" dirty="0" smtClean="0"/>
                        <a:t> </a:t>
                      </a:r>
                      <a:r>
                        <a:rPr lang="sl-SI" dirty="0" smtClean="0"/>
                        <a:t>LJUBLJANA</a:t>
                      </a:r>
                      <a:endParaRPr lang="sl-SI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i="1" dirty="0" smtClean="0">
                          <a:effectLst/>
                        </a:rPr>
                        <a:t>II.</a:t>
                      </a:r>
                    </a:p>
                    <a:p>
                      <a:pPr algn="r"/>
                      <a:r>
                        <a:rPr lang="sl-SI" i="1" dirty="0" smtClean="0">
                          <a:effectLst/>
                        </a:rPr>
                        <a:t>        6 dekanij</a:t>
                      </a:r>
                    </a:p>
                    <a:p>
                      <a:pPr algn="r"/>
                      <a:r>
                        <a:rPr lang="sl-SI" i="1" dirty="0" smtClean="0">
                          <a:effectLst/>
                        </a:rPr>
                        <a:t>71</a:t>
                      </a:r>
                      <a:r>
                        <a:rPr lang="sl-SI" i="1" baseline="0" dirty="0" smtClean="0">
                          <a:effectLst/>
                        </a:rPr>
                        <a:t> župnij </a:t>
                      </a:r>
                      <a:endParaRPr lang="sl-SI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 smtClean="0"/>
                        <a:t>C)</a:t>
                      </a:r>
                      <a:r>
                        <a:rPr lang="sl-SI" dirty="0" smtClean="0">
                          <a:effectLst/>
                        </a:rPr>
                        <a:t>                     2.159 km</a:t>
                      </a:r>
                      <a:r>
                        <a:rPr lang="sl-SI" baseline="30000" dirty="0" smtClean="0">
                          <a:effectLst/>
                        </a:rPr>
                        <a:t>2</a:t>
                      </a:r>
                      <a:r>
                        <a:rPr lang="sl-SI" dirty="0" smtClean="0">
                          <a:effectLst/>
                        </a:rPr>
                        <a:t/>
                      </a:r>
                      <a:br>
                        <a:rPr lang="sl-SI" dirty="0" smtClean="0">
                          <a:effectLst/>
                        </a:rPr>
                      </a:br>
                      <a:r>
                        <a:rPr lang="sl-SI" dirty="0" smtClean="0">
                          <a:effectLst/>
                        </a:rPr>
                        <a:t>159.600 prebivalcev</a:t>
                      </a:r>
                      <a:br>
                        <a:rPr lang="sl-SI" dirty="0" smtClean="0">
                          <a:effectLst/>
                        </a:rPr>
                      </a:br>
                      <a:r>
                        <a:rPr lang="sl-SI" dirty="0" smtClean="0">
                          <a:effectLst/>
                        </a:rPr>
                        <a:t>137.500 katoličanov:</a:t>
                      </a:r>
                      <a:endParaRPr lang="sl-SI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3) CELJE</a:t>
                      </a:r>
                      <a:endParaRPr lang="sl-SI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III. </a:t>
                      </a:r>
                    </a:p>
                    <a:p>
                      <a:pPr algn="r"/>
                      <a:r>
                        <a:rPr lang="sl-SI" i="1" dirty="0" smtClean="0">
                          <a:effectLst/>
                        </a:rPr>
                        <a:t>11 dekanij</a:t>
                      </a:r>
                    </a:p>
                    <a:p>
                      <a:pPr algn="r"/>
                      <a:r>
                        <a:rPr lang="sl-SI" i="1" dirty="0" smtClean="0">
                          <a:effectLst/>
                        </a:rPr>
                        <a:t>112 župnij</a:t>
                      </a:r>
                      <a:endParaRPr lang="sl-SI" dirty="0" smtClean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 smtClean="0"/>
                        <a:t>D)                     </a:t>
                      </a:r>
                      <a:r>
                        <a:rPr lang="sl-SI" dirty="0" smtClean="0">
                          <a:effectLst/>
                        </a:rPr>
                        <a:t>3.682 km</a:t>
                      </a:r>
                      <a:r>
                        <a:rPr lang="sl-SI" baseline="30000" dirty="0" smtClean="0">
                          <a:effectLst/>
                        </a:rPr>
                        <a:t>2</a:t>
                      </a:r>
                      <a:r>
                        <a:rPr lang="sl-SI" dirty="0" smtClean="0">
                          <a:effectLst/>
                        </a:rPr>
                        <a:t/>
                      </a:r>
                      <a:br>
                        <a:rPr lang="sl-SI" dirty="0" smtClean="0">
                          <a:effectLst/>
                        </a:rPr>
                      </a:br>
                      <a:r>
                        <a:rPr lang="sl-SI" dirty="0" smtClean="0">
                          <a:effectLst/>
                        </a:rPr>
                        <a:t> </a:t>
                      </a:r>
                      <a:r>
                        <a:rPr lang="sl-SI" baseline="0" dirty="0" smtClean="0">
                          <a:effectLst/>
                        </a:rPr>
                        <a:t>    </a:t>
                      </a:r>
                      <a:r>
                        <a:rPr lang="sl-SI" dirty="0" smtClean="0">
                          <a:effectLst/>
                        </a:rPr>
                        <a:t>  419.055 prebivalcev</a:t>
                      </a:r>
                      <a:br>
                        <a:rPr lang="sl-SI" dirty="0" smtClean="0">
                          <a:effectLst/>
                        </a:rPr>
                      </a:br>
                      <a:r>
                        <a:rPr lang="sl-SI" dirty="0" smtClean="0">
                          <a:effectLst/>
                        </a:rPr>
                        <a:t>       355.654 katoličanov</a:t>
                      </a:r>
                      <a:endParaRPr lang="sl-SI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4) NOVO MESTO</a:t>
                      </a:r>
                      <a:endParaRPr lang="sl-SI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i="1" dirty="0" smtClean="0">
                          <a:effectLst/>
                        </a:rPr>
                        <a:t>IV.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i="1" dirty="0" smtClean="0">
                          <a:effectLst/>
                        </a:rPr>
                        <a:t>11 dekanij,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i="1" dirty="0" smtClean="0">
                          <a:effectLst/>
                        </a:rPr>
                        <a:t>189 župnij</a:t>
                      </a:r>
                      <a:endParaRPr lang="sl-SI" dirty="0" smtClean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E)                      </a:t>
                      </a:r>
                      <a:r>
                        <a:rPr lang="sl-SI" dirty="0" smtClean="0">
                          <a:effectLst/>
                        </a:rPr>
                        <a:t>2.711 km</a:t>
                      </a:r>
                      <a:r>
                        <a:rPr lang="sl-SI" baseline="30000" dirty="0" smtClean="0">
                          <a:effectLst/>
                        </a:rPr>
                        <a:t>2</a:t>
                      </a:r>
                      <a:r>
                        <a:rPr lang="sl-SI" dirty="0" smtClean="0">
                          <a:effectLst/>
                        </a:rPr>
                        <a:t/>
                      </a:r>
                      <a:br>
                        <a:rPr lang="sl-SI" dirty="0" smtClean="0">
                          <a:effectLst/>
                        </a:rPr>
                      </a:br>
                      <a:r>
                        <a:rPr lang="sl-SI" dirty="0" smtClean="0">
                          <a:effectLst/>
                        </a:rPr>
                        <a:t>289.846 prebivalcev</a:t>
                      </a:r>
                      <a:br>
                        <a:rPr lang="sl-SI" dirty="0" smtClean="0">
                          <a:effectLst/>
                        </a:rPr>
                      </a:br>
                      <a:r>
                        <a:rPr lang="sl-SI" dirty="0" smtClean="0">
                          <a:effectLst/>
                        </a:rPr>
                        <a:t>237.370 katoličanov</a:t>
                      </a:r>
                      <a:endParaRPr lang="sl-SI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5) MURSKA SOBOTA</a:t>
                      </a:r>
                      <a:endParaRPr lang="sl-SI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i="1" dirty="0" smtClean="0">
                          <a:effectLst/>
                        </a:rPr>
                        <a:t>V. </a:t>
                      </a:r>
                    </a:p>
                    <a:p>
                      <a:pPr algn="r"/>
                      <a:r>
                        <a:rPr lang="sl-SI" i="1" dirty="0" smtClean="0">
                          <a:effectLst/>
                        </a:rPr>
                        <a:t>3 dekanij</a:t>
                      </a:r>
                    </a:p>
                    <a:p>
                      <a:pPr algn="r"/>
                      <a:r>
                        <a:rPr lang="sl-SI" i="1" dirty="0" smtClean="0">
                          <a:effectLst/>
                        </a:rPr>
                        <a:t>36 župnij</a:t>
                      </a:r>
                      <a:endParaRPr lang="sl-SI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l-SI" dirty="0" smtClean="0"/>
                        <a:t>F)                      </a:t>
                      </a:r>
                      <a:r>
                        <a:rPr lang="sl-SI" dirty="0" smtClean="0">
                          <a:effectLst/>
                        </a:rPr>
                        <a:t>1.104 km</a:t>
                      </a:r>
                      <a:r>
                        <a:rPr lang="sl-SI" baseline="30000" dirty="0" smtClean="0">
                          <a:effectLst/>
                        </a:rPr>
                        <a:t>2</a:t>
                      </a:r>
                      <a:r>
                        <a:rPr lang="sl-SI" dirty="0" smtClean="0">
                          <a:effectLst/>
                        </a:rPr>
                        <a:t/>
                      </a:r>
                      <a:br>
                        <a:rPr lang="sl-SI" dirty="0" smtClean="0">
                          <a:effectLst/>
                        </a:rPr>
                      </a:br>
                      <a:r>
                        <a:rPr lang="sl-SI" dirty="0" smtClean="0">
                          <a:effectLst/>
                        </a:rPr>
                        <a:t>120.146 prebivalcev</a:t>
                      </a:r>
                      <a:br>
                        <a:rPr lang="sl-SI" dirty="0" smtClean="0">
                          <a:effectLst/>
                        </a:rPr>
                      </a:br>
                      <a:r>
                        <a:rPr lang="sl-SI" dirty="0" smtClean="0">
                          <a:effectLst/>
                        </a:rPr>
                        <a:t>95.463 katoličanov</a:t>
                      </a:r>
                      <a:endParaRPr lang="sl-SI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6) KOPER</a:t>
                      </a:r>
                      <a:endParaRPr lang="sl-SI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i="1" dirty="0" smtClean="0">
                          <a:effectLst/>
                        </a:rPr>
                        <a:t>VI.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i="1" dirty="0" smtClean="0">
                          <a:effectLst/>
                        </a:rPr>
                        <a:t>12 dekanij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i="1" dirty="0" smtClean="0">
                          <a:effectLst/>
                        </a:rPr>
                        <a:t>143 župnij</a:t>
                      </a:r>
                      <a:endParaRPr lang="sl-SI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7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72652" y="624110"/>
            <a:ext cx="10299031" cy="1726058"/>
          </a:xfrm>
        </p:spPr>
        <p:txBody>
          <a:bodyPr>
            <a:noAutofit/>
          </a:bodyPr>
          <a:lstStyle/>
          <a:p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Koliko % je v Sloveniji uradnih katoličanov? 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2486526" y="2494547"/>
            <a:ext cx="6479125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r>
              <a:rPr lang="sl-SI" sz="2800" dirty="0" smtClean="0"/>
              <a:t>33 %</a:t>
            </a:r>
            <a:endParaRPr lang="sl-SI" sz="2800" dirty="0"/>
          </a:p>
          <a:p>
            <a:pPr marL="514350" indent="-514350">
              <a:buFont typeface="+mj-lt"/>
              <a:buAutoNum type="alphaUcPeriod"/>
            </a:pPr>
            <a:r>
              <a:rPr lang="sl-SI" sz="2800" dirty="0" smtClean="0"/>
              <a:t>55 %</a:t>
            </a:r>
            <a:endParaRPr lang="sl-SI" sz="2800" dirty="0"/>
          </a:p>
          <a:p>
            <a:pPr marL="514350" indent="-514350">
              <a:buFont typeface="+mj-lt"/>
              <a:buAutoNum type="alphaUcPeriod"/>
            </a:pPr>
            <a:r>
              <a:rPr lang="sl-SI" sz="2800" dirty="0" smtClean="0"/>
              <a:t>66 %</a:t>
            </a:r>
            <a:endParaRPr lang="sl-SI" sz="2800" dirty="0"/>
          </a:p>
          <a:p>
            <a:pPr marL="514350" indent="-514350">
              <a:buFont typeface="+mj-lt"/>
              <a:buAutoNum type="alphaUcPeriod"/>
            </a:pPr>
            <a:r>
              <a:rPr lang="sl-SI" sz="2800" dirty="0" smtClean="0"/>
              <a:t>77 %</a:t>
            </a:r>
          </a:p>
        </p:txBody>
      </p:sp>
    </p:spTree>
    <p:extLst>
      <p:ext uri="{BB962C8B-B14F-4D97-AF65-F5344CB8AC3E}">
        <p14:creationId xmlns:p14="http://schemas.microsoft.com/office/powerpoint/2010/main" val="84025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72652" y="624110"/>
            <a:ext cx="10299031" cy="1726058"/>
          </a:xfrm>
        </p:spPr>
        <p:txBody>
          <a:bodyPr>
            <a:noAutofit/>
          </a:bodyPr>
          <a:lstStyle/>
          <a:p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Koliko % je v Sloveniji uradnih katoličanov? 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2582778" y="3080378"/>
            <a:ext cx="6479125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r>
              <a:rPr lang="sl-SI" sz="2800" dirty="0" smtClean="0"/>
              <a:t>33 %</a:t>
            </a:r>
            <a:endParaRPr lang="sl-SI" sz="2800" dirty="0"/>
          </a:p>
          <a:p>
            <a:pPr marL="514350" indent="-514350">
              <a:buFont typeface="+mj-lt"/>
              <a:buAutoNum type="alphaUcPeriod"/>
            </a:pPr>
            <a:r>
              <a:rPr lang="sl-SI" sz="2800" dirty="0" smtClean="0"/>
              <a:t>55 %</a:t>
            </a:r>
            <a:endParaRPr lang="sl-SI" sz="2800" dirty="0"/>
          </a:p>
          <a:p>
            <a:pPr marL="514350" indent="-514350">
              <a:buFont typeface="+mj-lt"/>
              <a:buAutoNum type="alphaUcPeriod"/>
            </a:pPr>
            <a:r>
              <a:rPr lang="sl-SI" sz="2800" dirty="0" smtClean="0"/>
              <a:t>66 %</a:t>
            </a:r>
            <a:endParaRPr lang="sl-SI" sz="2800" dirty="0"/>
          </a:p>
          <a:p>
            <a:pPr marL="514350" indent="-514350">
              <a:buFont typeface="+mj-lt"/>
              <a:buAutoNum type="alphaUcPeriod"/>
            </a:pPr>
            <a:r>
              <a:rPr lang="sl-SI" sz="2800" u="sng" dirty="0" smtClean="0"/>
              <a:t>77 %</a:t>
            </a:r>
          </a:p>
        </p:txBody>
      </p:sp>
    </p:spTree>
    <p:extLst>
      <p:ext uri="{BB962C8B-B14F-4D97-AF65-F5344CB8AC3E}">
        <p14:creationId xmlns:p14="http://schemas.microsoft.com/office/powerpoint/2010/main" val="6148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2247427"/>
          </a:xfrm>
        </p:spPr>
        <p:txBody>
          <a:bodyPr>
            <a:noAutofit/>
          </a:bodyPr>
          <a:lstStyle/>
          <a:p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Na ozemlju Slovenije imamo     6 škofij.  Jih znaš našteti? </a:t>
            </a:r>
            <a:endParaRPr lang="sl-SI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27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72652" y="624110"/>
            <a:ext cx="10299031" cy="1726058"/>
          </a:xfrm>
        </p:spPr>
        <p:txBody>
          <a:bodyPr>
            <a:noAutofit/>
          </a:bodyPr>
          <a:lstStyle/>
          <a:p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Koliko % slovenskih katoličanov hodi ob nedeljah k maši?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2486526" y="2494547"/>
            <a:ext cx="6479125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r>
              <a:rPr lang="sl-SI" sz="2800" dirty="0" smtClean="0"/>
              <a:t>17 %</a:t>
            </a:r>
            <a:endParaRPr lang="sl-SI" sz="2800" dirty="0"/>
          </a:p>
          <a:p>
            <a:pPr marL="514350" indent="-514350">
              <a:buFont typeface="+mj-lt"/>
              <a:buAutoNum type="alphaUcPeriod"/>
            </a:pPr>
            <a:r>
              <a:rPr lang="sl-SI" sz="2800" dirty="0" smtClean="0"/>
              <a:t>27 %</a:t>
            </a:r>
            <a:endParaRPr lang="sl-SI" sz="2800" dirty="0"/>
          </a:p>
          <a:p>
            <a:pPr marL="514350" indent="-514350">
              <a:buFont typeface="+mj-lt"/>
              <a:buAutoNum type="alphaUcPeriod"/>
            </a:pPr>
            <a:r>
              <a:rPr lang="sl-SI" sz="2800" dirty="0" smtClean="0"/>
              <a:t>37 %</a:t>
            </a:r>
            <a:endParaRPr lang="sl-SI" sz="2800" dirty="0"/>
          </a:p>
          <a:p>
            <a:pPr marL="514350" indent="-514350">
              <a:buFont typeface="+mj-lt"/>
              <a:buAutoNum type="alphaUcPeriod"/>
            </a:pPr>
            <a:r>
              <a:rPr lang="sl-SI" sz="2800" dirty="0" smtClean="0"/>
              <a:t>47 %</a:t>
            </a:r>
          </a:p>
        </p:txBody>
      </p:sp>
    </p:spTree>
    <p:extLst>
      <p:ext uri="{BB962C8B-B14F-4D97-AF65-F5344CB8AC3E}">
        <p14:creationId xmlns:p14="http://schemas.microsoft.com/office/powerpoint/2010/main" val="21535238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72652" y="624110"/>
            <a:ext cx="10299031" cy="1726058"/>
          </a:xfrm>
        </p:spPr>
        <p:txBody>
          <a:bodyPr>
            <a:noAutofit/>
          </a:bodyPr>
          <a:lstStyle/>
          <a:p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Koliko % slovenskih katoličanov hodi ob nedeljah k maši?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2486526" y="2494547"/>
            <a:ext cx="6479125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r>
              <a:rPr lang="sl-SI" sz="2800" u="sng" dirty="0" smtClean="0"/>
              <a:t>17 %</a:t>
            </a:r>
            <a:endParaRPr lang="sl-SI" sz="2800" u="sng" dirty="0"/>
          </a:p>
          <a:p>
            <a:pPr marL="514350" indent="-514350">
              <a:buFont typeface="+mj-lt"/>
              <a:buAutoNum type="alphaUcPeriod"/>
            </a:pPr>
            <a:r>
              <a:rPr lang="sl-SI" sz="2800" dirty="0" smtClean="0"/>
              <a:t>27 %</a:t>
            </a:r>
            <a:endParaRPr lang="sl-SI" sz="2800" dirty="0"/>
          </a:p>
          <a:p>
            <a:pPr marL="514350" indent="-514350">
              <a:buFont typeface="+mj-lt"/>
              <a:buAutoNum type="alphaUcPeriod"/>
            </a:pPr>
            <a:r>
              <a:rPr lang="sl-SI" sz="2800" dirty="0" smtClean="0"/>
              <a:t>37 %</a:t>
            </a:r>
            <a:endParaRPr lang="sl-SI" sz="2800" dirty="0"/>
          </a:p>
          <a:p>
            <a:pPr marL="514350" indent="-514350">
              <a:buFont typeface="+mj-lt"/>
              <a:buAutoNum type="alphaUcPeriod"/>
            </a:pPr>
            <a:r>
              <a:rPr lang="sl-SI" sz="2800" dirty="0" smtClean="0"/>
              <a:t>47 %</a:t>
            </a:r>
          </a:p>
        </p:txBody>
      </p:sp>
    </p:spTree>
    <p:extLst>
      <p:ext uri="{BB962C8B-B14F-4D97-AF65-F5344CB8AC3E}">
        <p14:creationId xmlns:p14="http://schemas.microsoft.com/office/powerpoint/2010/main" val="349769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84947" y="215036"/>
            <a:ext cx="9619665" cy="996143"/>
          </a:xfrm>
        </p:spPr>
        <p:txBody>
          <a:bodyPr>
            <a:normAutofit fontScale="90000"/>
          </a:bodyPr>
          <a:lstStyle/>
          <a:p>
            <a:r>
              <a:rPr lang="sl-SI" sz="4800" dirty="0">
                <a:latin typeface="Arial" panose="020B0604020202020204" pitchFamily="34" charset="0"/>
                <a:cs typeface="Arial" panose="020B0604020202020204" pitchFamily="34" charset="0"/>
              </a:rPr>
              <a:t>SESTAVI  </a:t>
            </a:r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PRAVILNO TROJKO ZA LJUBLJANO!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Če sestaviš še kakšno, dobiš dodatno točko.  </a:t>
            </a:r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261228"/>
              </p:ext>
            </p:extLst>
          </p:nvPr>
        </p:nvGraphicFramePr>
        <p:xfrm>
          <a:off x="1884947" y="2326105"/>
          <a:ext cx="8791074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884"/>
                <a:gridCol w="2672024"/>
                <a:gridCol w="3256166"/>
              </a:tblGrid>
              <a:tr h="206944">
                <a:tc>
                  <a:txBody>
                    <a:bodyPr/>
                    <a:lstStyle/>
                    <a:p>
                      <a:r>
                        <a:rPr lang="sl-SI" dirty="0" smtClean="0"/>
                        <a:t>SEDEŽ ŠKOFIJE: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ZAVETNIK</a:t>
                      </a:r>
                      <a:r>
                        <a:rPr lang="sl-SI" baseline="0" dirty="0" smtClean="0"/>
                        <a:t> ŠKOFIJE: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aseline="0" dirty="0" smtClean="0"/>
                        <a:t>KOMU JE POSVEČENA STOLNICA: 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sl-SI" sz="1800" dirty="0" smtClean="0"/>
                        <a:t>A) </a:t>
                      </a:r>
                      <a:r>
                        <a:rPr lang="sl-SI" dirty="0" smtClean="0"/>
                        <a:t>LJUBLJANA</a:t>
                      </a:r>
                    </a:p>
                    <a:p>
                      <a:endParaRPr lang="sl-SI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1) sv. Metod</a:t>
                      </a:r>
                      <a:endParaRPr lang="sl-SI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i="1" dirty="0" smtClean="0">
                          <a:effectLst/>
                        </a:rPr>
                        <a:t>I.    Marijino vnebovzetje</a:t>
                      </a:r>
                      <a:endParaRPr lang="sl-SI" dirty="0" smtClean="0"/>
                    </a:p>
                    <a:p>
                      <a:endParaRPr lang="sl-SI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 smtClean="0"/>
                        <a:t>B) </a:t>
                      </a:r>
                      <a:r>
                        <a:rPr lang="sl-SI" dirty="0" smtClean="0"/>
                        <a:t>CELJE</a:t>
                      </a:r>
                    </a:p>
                    <a:p>
                      <a:endParaRPr lang="sl-SI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err="1" smtClean="0">
                          <a:effectLst/>
                        </a:rPr>
                        <a:t>bl</a:t>
                      </a:r>
                      <a:r>
                        <a:rPr lang="sl-SI" dirty="0" smtClean="0">
                          <a:effectLst/>
                        </a:rPr>
                        <a:t>. Anton Martin</a:t>
                      </a:r>
                      <a:endParaRPr lang="sl-SI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l-SI" i="1" dirty="0" smtClean="0">
                          <a:effectLst/>
                        </a:rPr>
                        <a:t>II. Sv.</a:t>
                      </a:r>
                      <a:r>
                        <a:rPr lang="sl-SI" i="1" baseline="0" dirty="0" smtClean="0">
                          <a:effectLst/>
                        </a:rPr>
                        <a:t> Nikolaj </a:t>
                      </a:r>
                      <a:endParaRPr lang="sl-SI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 smtClean="0"/>
                        <a:t>C) </a:t>
                      </a:r>
                      <a:r>
                        <a:rPr lang="sl-SI" dirty="0" smtClean="0"/>
                        <a:t>NOVO MESTO</a:t>
                      </a:r>
                    </a:p>
                    <a:p>
                      <a:endParaRPr lang="sl-SI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3)</a:t>
                      </a:r>
                      <a:r>
                        <a:rPr lang="sl-SI" dirty="0" smtClean="0">
                          <a:effectLst/>
                        </a:rPr>
                        <a:t> sv. Jožef, delavec</a:t>
                      </a:r>
                      <a:endParaRPr lang="sl-SI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III. Sv. Nikolaj</a:t>
                      </a:r>
                      <a:endParaRPr lang="sl-SI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 smtClean="0"/>
                        <a:t>D) </a:t>
                      </a:r>
                      <a:r>
                        <a:rPr lang="sl-SI" dirty="0" smtClean="0"/>
                        <a:t>MARIBOR</a:t>
                      </a:r>
                    </a:p>
                    <a:p>
                      <a:endParaRPr lang="sl-SI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4)</a:t>
                      </a:r>
                      <a:r>
                        <a:rPr lang="sl-SI" dirty="0" smtClean="0">
                          <a:effectLst/>
                        </a:rPr>
                        <a:t> sv. Jožef</a:t>
                      </a:r>
                      <a:endParaRPr lang="sl-SI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l-SI" i="1" dirty="0" smtClean="0">
                          <a:effectLst/>
                        </a:rPr>
                        <a:t>IV.  sv. Nikolaj</a:t>
                      </a:r>
                      <a:endParaRPr lang="sl-SI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E) KOPER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5)</a:t>
                      </a:r>
                      <a:r>
                        <a:rPr lang="sl-SI" dirty="0" smtClean="0">
                          <a:effectLst/>
                        </a:rPr>
                        <a:t> sv. Ciril in Metod </a:t>
                      </a:r>
                      <a:endParaRPr lang="sl-SI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l-SI" i="1" dirty="0" smtClean="0">
                          <a:effectLst/>
                        </a:rPr>
                        <a:t>V.  </a:t>
                      </a:r>
                      <a:r>
                        <a:rPr lang="sl-SI" dirty="0" smtClean="0">
                          <a:effectLst/>
                        </a:rPr>
                        <a:t>sv. Janez Krstnik </a:t>
                      </a:r>
                      <a:endParaRPr lang="sl-SI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F) MURSKA SOBOTA</a:t>
                      </a:r>
                      <a:endParaRPr lang="sl-SI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6)</a:t>
                      </a:r>
                      <a:r>
                        <a:rPr lang="sl-SI" dirty="0" smtClean="0">
                          <a:effectLst/>
                        </a:rPr>
                        <a:t> sv. Andrej</a:t>
                      </a:r>
                      <a:endParaRPr lang="sl-SI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l-SI" i="1" dirty="0" smtClean="0">
                          <a:effectLst/>
                        </a:rPr>
                        <a:t>VI. Sv. Danijel</a:t>
                      </a:r>
                    </a:p>
                    <a:p>
                      <a:endParaRPr lang="sl-SI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557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84947" y="215036"/>
            <a:ext cx="9619665" cy="996143"/>
          </a:xfrm>
        </p:spPr>
        <p:txBody>
          <a:bodyPr>
            <a:normAutofit fontScale="90000"/>
          </a:bodyPr>
          <a:lstStyle/>
          <a:p>
            <a:r>
              <a:rPr lang="sl-SI" sz="4800" dirty="0">
                <a:latin typeface="Arial" panose="020B0604020202020204" pitchFamily="34" charset="0"/>
                <a:cs typeface="Arial" panose="020B0604020202020204" pitchFamily="34" charset="0"/>
              </a:rPr>
              <a:t>SESTAVI  </a:t>
            </a:r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PRAVILNO TROJKO ZA LJUBLJANO!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Če sestaviš še kakšno, dobiš dodatno točko.  </a:t>
            </a:r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884947" y="2326105"/>
          <a:ext cx="8791074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884"/>
                <a:gridCol w="2672024"/>
                <a:gridCol w="3256166"/>
              </a:tblGrid>
              <a:tr h="206944">
                <a:tc>
                  <a:txBody>
                    <a:bodyPr/>
                    <a:lstStyle/>
                    <a:p>
                      <a:r>
                        <a:rPr lang="sl-SI" dirty="0" smtClean="0"/>
                        <a:t>SEDEŽ ŠKOFIJE: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ZAVETNIK</a:t>
                      </a:r>
                      <a:r>
                        <a:rPr lang="sl-SI" baseline="0" dirty="0" smtClean="0"/>
                        <a:t> ŠKOFIJE: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aseline="0" dirty="0" smtClean="0"/>
                        <a:t>KOMU JE POSVEČENA STOLNICA: 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sl-SI" sz="1800" dirty="0" smtClean="0"/>
                        <a:t>A) </a:t>
                      </a:r>
                      <a:r>
                        <a:rPr lang="sl-SI" dirty="0" smtClean="0"/>
                        <a:t>LJUBLJANA</a:t>
                      </a:r>
                    </a:p>
                    <a:p>
                      <a:endParaRPr lang="sl-SI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1) sv. Metod</a:t>
                      </a:r>
                      <a:endParaRPr lang="sl-SI" dirty="0"/>
                    </a:p>
                  </a:txBody>
                  <a:tcP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i="1" dirty="0" smtClean="0">
                          <a:effectLst/>
                        </a:rPr>
                        <a:t>I. Marijino vnebovzetje</a:t>
                      </a:r>
                      <a:endParaRPr lang="sl-SI" dirty="0" smtClean="0"/>
                    </a:p>
                    <a:p>
                      <a:endParaRPr lang="sl-SI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 smtClean="0"/>
                        <a:t>B) </a:t>
                      </a:r>
                      <a:r>
                        <a:rPr lang="sl-SI" dirty="0" smtClean="0"/>
                        <a:t>CELJE</a:t>
                      </a:r>
                    </a:p>
                    <a:p>
                      <a:endParaRPr lang="sl-SI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err="1" smtClean="0">
                          <a:effectLst/>
                        </a:rPr>
                        <a:t>bl</a:t>
                      </a:r>
                      <a:r>
                        <a:rPr lang="sl-SI" dirty="0" smtClean="0">
                          <a:effectLst/>
                        </a:rPr>
                        <a:t>. Anton Martin</a:t>
                      </a:r>
                      <a:endParaRPr lang="sl-SI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i="1" dirty="0" smtClean="0">
                          <a:effectLst/>
                        </a:rPr>
                        <a:t>II. Sv.</a:t>
                      </a:r>
                      <a:r>
                        <a:rPr lang="sl-SI" i="1" baseline="0" dirty="0" smtClean="0">
                          <a:effectLst/>
                        </a:rPr>
                        <a:t> Nikolaj </a:t>
                      </a:r>
                      <a:endParaRPr lang="sl-SI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 smtClean="0"/>
                        <a:t>C) </a:t>
                      </a:r>
                      <a:r>
                        <a:rPr lang="sl-SI" dirty="0" smtClean="0"/>
                        <a:t>NOVO MESTO</a:t>
                      </a:r>
                    </a:p>
                    <a:p>
                      <a:endParaRPr lang="sl-SI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3)</a:t>
                      </a:r>
                      <a:r>
                        <a:rPr lang="sl-SI" dirty="0" smtClean="0">
                          <a:effectLst/>
                        </a:rPr>
                        <a:t> sv. Jožef, delavec</a:t>
                      </a:r>
                      <a:endParaRPr lang="sl-SI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III. Sv. Nikolaj</a:t>
                      </a:r>
                      <a:endParaRPr lang="sl-SI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 smtClean="0"/>
                        <a:t>D) </a:t>
                      </a:r>
                      <a:r>
                        <a:rPr lang="sl-SI" dirty="0" smtClean="0"/>
                        <a:t>MARIBOR</a:t>
                      </a:r>
                    </a:p>
                    <a:p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4)</a:t>
                      </a:r>
                      <a:r>
                        <a:rPr lang="sl-SI" dirty="0" smtClean="0">
                          <a:effectLst/>
                        </a:rPr>
                        <a:t> sv. Jožef</a:t>
                      </a:r>
                      <a:endParaRPr lang="sl-SI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i="1" dirty="0" smtClean="0">
                          <a:effectLst/>
                        </a:rPr>
                        <a:t>IV.  sv. Nikolaj</a:t>
                      </a:r>
                      <a:endParaRPr lang="sl-SI" dirty="0"/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E) KOPER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5)</a:t>
                      </a:r>
                      <a:r>
                        <a:rPr lang="sl-SI" dirty="0" smtClean="0">
                          <a:effectLst/>
                        </a:rPr>
                        <a:t> sv. Ciril in Metod </a:t>
                      </a:r>
                      <a:endParaRPr lang="sl-SI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i="1" dirty="0" smtClean="0">
                          <a:effectLst/>
                        </a:rPr>
                        <a:t>V.  </a:t>
                      </a:r>
                      <a:r>
                        <a:rPr lang="sl-SI" dirty="0" smtClean="0">
                          <a:effectLst/>
                        </a:rPr>
                        <a:t>sv. Janez Krstnik </a:t>
                      </a:r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F) MURSKA SOBOTA</a:t>
                      </a:r>
                      <a:endParaRPr lang="sl-SI" dirty="0"/>
                    </a:p>
                  </a:txBody>
                  <a:tcP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6)</a:t>
                      </a:r>
                      <a:r>
                        <a:rPr lang="sl-SI" dirty="0" smtClean="0">
                          <a:effectLst/>
                        </a:rPr>
                        <a:t> sv. Andrej</a:t>
                      </a:r>
                      <a:endParaRPr lang="sl-S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i="1" dirty="0" smtClean="0">
                          <a:effectLst/>
                        </a:rPr>
                        <a:t>VI. Sv. Danijel</a:t>
                      </a:r>
                    </a:p>
                    <a:p>
                      <a:endParaRPr lang="sl-SI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9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40568" y="0"/>
            <a:ext cx="10090484" cy="1726058"/>
          </a:xfrm>
        </p:spPr>
        <p:txBody>
          <a:bodyPr>
            <a:noAutofit/>
          </a:bodyPr>
          <a:lstStyle/>
          <a:p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 KATERIM ROMARSKIM SVETIŠČEM JE POVEZANA SLIKA IN V KATERO ŠKOFIJO SPADA?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zrss.si/digitalnaknjiznica/Posodobitve%20pouka%20v%20gimnazijski%20praksi%20ZGODOVINA%20CD/files/assets/basic-html/page164_images/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68" y="2871536"/>
            <a:ext cx="4598993" cy="330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6898106" y="3280130"/>
            <a:ext cx="4427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BREZJE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SVETA GORA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PTUJSKA GORA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TURNIŠČE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ZAPLAZ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PETROVČE – MARIJINO OBISKANJE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13555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12757" y="304800"/>
            <a:ext cx="10299031" cy="1726058"/>
          </a:xfrm>
        </p:spPr>
        <p:txBody>
          <a:bodyPr>
            <a:noAutofit/>
          </a:bodyPr>
          <a:lstStyle/>
          <a:p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PTUJSKA GORA - MARIBOR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zrss.si/digitalnaknjiznica/Posodobitve%20pouka%20v%20gimnazijski%20praksi%20ZGODOVINA%20CD/files/assets/basic-html/page164_images/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47" y="2590633"/>
            <a:ext cx="4368033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zlataleta.com/wp-content/uploads/2012/08/ptujska-go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62" y="2724383"/>
            <a:ext cx="5839325" cy="27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4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40568" y="0"/>
            <a:ext cx="10090484" cy="1726058"/>
          </a:xfrm>
        </p:spPr>
        <p:txBody>
          <a:bodyPr>
            <a:noAutofit/>
          </a:bodyPr>
          <a:lstStyle/>
          <a:p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 KATERIM ROMARSKIM SVETIŠČEM JE POVEZANA SLIKA IN V KATERO ŠKOFIJO SPADA?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6898106" y="3280130"/>
            <a:ext cx="4427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BREZJE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SVETA GORA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PTUJSKA GORA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TURNIŠČE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ZAPLAZ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PETROVČE – MARIJINO OBISKANJE</a:t>
            </a:r>
            <a:endParaRPr lang="sl-SI" dirty="0"/>
          </a:p>
        </p:txBody>
      </p:sp>
      <p:pic>
        <p:nvPicPr>
          <p:cNvPr id="10242" name="Picture 2" descr="http://katoliska-cerkev.si/img/news/2012/05-may/41213cd3632d4e230b73dc46ad9739c81d3613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67" y="2502568"/>
            <a:ext cx="4966644" cy="375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98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40568" y="360946"/>
            <a:ext cx="10090484" cy="1365111"/>
          </a:xfrm>
        </p:spPr>
        <p:txBody>
          <a:bodyPr>
            <a:noAutofit/>
          </a:bodyPr>
          <a:lstStyle/>
          <a:p>
            <a:pPr algn="ctr"/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SVETA GORA - KOPER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://katoliska-cerkev.si/img/news/2012/05-may/41213cd3632d4e230b73dc46ad9739c81d3613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31" y="2382252"/>
            <a:ext cx="4675112" cy="353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sveta gora"/>
          <p:cNvSpPr>
            <a:spLocks noChangeAspect="1" noChangeArrowheads="1"/>
          </p:cNvSpPr>
          <p:nvPr/>
        </p:nvSpPr>
        <p:spPr bwMode="auto">
          <a:xfrm>
            <a:off x="4384789" y="3531298"/>
            <a:ext cx="190386" cy="19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2292" name="Picture 4" descr="http://www.novagorica-turizem.com/mma/Sveta%20Gora/2013010813350242/mid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43" y="2847474"/>
            <a:ext cx="5934508" cy="2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85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40568" y="0"/>
            <a:ext cx="10090484" cy="1726058"/>
          </a:xfrm>
        </p:spPr>
        <p:txBody>
          <a:bodyPr>
            <a:noAutofit/>
          </a:bodyPr>
          <a:lstStyle/>
          <a:p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 KATERIM ROMARSKIM SVETIŠČEM JE POVEZANA SLIKA IN V KATERO ŠKOFIJO SPADA?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6898106" y="3280130"/>
            <a:ext cx="4427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BREZJE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SVETA GORA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PTUJSKA GORA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TURNIŠČE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ZAPLAZ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PETROVČE – MARIJINO OBISKANJE</a:t>
            </a:r>
            <a:endParaRPr lang="sl-SI" dirty="0"/>
          </a:p>
        </p:txBody>
      </p:sp>
      <p:pic>
        <p:nvPicPr>
          <p:cNvPr id="5" name="Picture 2" descr="https://upload.wikimedia.org/wikipedia/commons/6/62/Brezjanska_Marij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926" y="2439151"/>
            <a:ext cx="3442346" cy="441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8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32020" y="497304"/>
            <a:ext cx="10299031" cy="1228753"/>
          </a:xfrm>
        </p:spPr>
        <p:txBody>
          <a:bodyPr>
            <a:noAutofit/>
          </a:bodyPr>
          <a:lstStyle/>
          <a:p>
            <a:pPr algn="ctr"/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BREZJE - LJUBLJANA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upload.wikimedia.org/wikipedia/commons/6/62/Brezjanska_Marij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89" y="1965157"/>
            <a:ext cx="3442346" cy="441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druzina.si/ICD/spletnastran.nsf/0/AAEEA620736BDDF0C12578AB002C0522/$FILE/Brezje-fasa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459" y="2274343"/>
            <a:ext cx="5715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3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2247427"/>
          </a:xfrm>
        </p:spPr>
        <p:txBody>
          <a:bodyPr>
            <a:noAutofit/>
          </a:bodyPr>
          <a:lstStyle/>
          <a:p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Na ozemlju Slovenije imamo      6 škofij.  Jih znaš našteti? </a:t>
            </a:r>
            <a:endParaRPr lang="sl-SI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92925" y="2735179"/>
            <a:ext cx="8915400" cy="3777622"/>
          </a:xfrm>
        </p:spPr>
        <p:txBody>
          <a:bodyPr>
            <a:normAutofit/>
          </a:bodyPr>
          <a:lstStyle/>
          <a:p>
            <a:r>
              <a:rPr lang="sl-SI" sz="2800" dirty="0" smtClean="0"/>
              <a:t>Nadškofija Ljubljana</a:t>
            </a:r>
          </a:p>
          <a:p>
            <a:r>
              <a:rPr lang="sl-SI" sz="2800" dirty="0" smtClean="0"/>
              <a:t>Nadškofija Maribor</a:t>
            </a:r>
          </a:p>
          <a:p>
            <a:r>
              <a:rPr lang="sl-SI" sz="2800" dirty="0" smtClean="0"/>
              <a:t>Škofija Celje</a:t>
            </a:r>
          </a:p>
          <a:p>
            <a:r>
              <a:rPr lang="sl-SI" sz="2800" dirty="0" smtClean="0"/>
              <a:t>Škofija Novo mesto</a:t>
            </a:r>
          </a:p>
          <a:p>
            <a:r>
              <a:rPr lang="sl-SI" sz="2800" dirty="0" smtClean="0"/>
              <a:t>Škofija Murska Sobota</a:t>
            </a:r>
          </a:p>
          <a:p>
            <a:r>
              <a:rPr lang="sl-SI" sz="2800" dirty="0" smtClean="0"/>
              <a:t>Škofija Koper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95624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32020" y="497304"/>
            <a:ext cx="10299031" cy="1228753"/>
          </a:xfrm>
        </p:spPr>
        <p:txBody>
          <a:bodyPr>
            <a:noAutofit/>
          </a:bodyPr>
          <a:lstStyle/>
          <a:p>
            <a:pPr algn="ctr"/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SMISELNO ZDRUŽI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dreži kota na diagonali pravokotnika 2"/>
          <p:cNvSpPr/>
          <p:nvPr/>
        </p:nvSpPr>
        <p:spPr>
          <a:xfrm>
            <a:off x="2622884" y="1572126"/>
            <a:ext cx="3104148" cy="10908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A: ZAPLAZ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dreži kota na diagonali pravokotnika 5"/>
          <p:cNvSpPr/>
          <p:nvPr/>
        </p:nvSpPr>
        <p:spPr>
          <a:xfrm>
            <a:off x="2679031" y="3252536"/>
            <a:ext cx="3104148" cy="10908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B: TURNIŠČE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dreži kota na diagonali pravokotnika 6"/>
          <p:cNvSpPr/>
          <p:nvPr/>
        </p:nvSpPr>
        <p:spPr>
          <a:xfrm>
            <a:off x="2622884" y="4932947"/>
            <a:ext cx="3104148" cy="10908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C: PETROVČE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7804484" y="3497179"/>
            <a:ext cx="2775284" cy="111492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2. Škofija Novo mesto</a:t>
            </a:r>
            <a:endParaRPr lang="sl-SI" dirty="0"/>
          </a:p>
        </p:txBody>
      </p:sp>
      <p:sp>
        <p:nvSpPr>
          <p:cNvPr id="9" name="Elipsa 8"/>
          <p:cNvSpPr/>
          <p:nvPr/>
        </p:nvSpPr>
        <p:spPr>
          <a:xfrm>
            <a:off x="7804484" y="1477405"/>
            <a:ext cx="2775284" cy="111492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1 Škofija Murska Sobota</a:t>
            </a:r>
            <a:endParaRPr lang="sl-SI" dirty="0"/>
          </a:p>
        </p:txBody>
      </p:sp>
      <p:sp>
        <p:nvSpPr>
          <p:cNvPr id="10" name="Elipsa 9"/>
          <p:cNvSpPr/>
          <p:nvPr/>
        </p:nvSpPr>
        <p:spPr>
          <a:xfrm>
            <a:off x="7996989" y="5197642"/>
            <a:ext cx="2775284" cy="111492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3. Škofija Celje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0702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32020" y="497304"/>
            <a:ext cx="10299031" cy="1228753"/>
          </a:xfrm>
        </p:spPr>
        <p:txBody>
          <a:bodyPr>
            <a:noAutofit/>
          </a:bodyPr>
          <a:lstStyle/>
          <a:p>
            <a:pPr algn="ctr"/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SMISELNO ZDRUŽI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dreži kota na diagonali pravokotnika 2"/>
          <p:cNvSpPr/>
          <p:nvPr/>
        </p:nvSpPr>
        <p:spPr>
          <a:xfrm>
            <a:off x="2622884" y="1572126"/>
            <a:ext cx="3104148" cy="10908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A: ZAPLAZ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dreži kota na diagonali pravokotnika 5"/>
          <p:cNvSpPr/>
          <p:nvPr/>
        </p:nvSpPr>
        <p:spPr>
          <a:xfrm>
            <a:off x="2679031" y="3252536"/>
            <a:ext cx="3104148" cy="10908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B: TURNIŠČE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dreži kota na diagonali pravokotnika 6"/>
          <p:cNvSpPr/>
          <p:nvPr/>
        </p:nvSpPr>
        <p:spPr>
          <a:xfrm>
            <a:off x="2622884" y="4932947"/>
            <a:ext cx="3104148" cy="10908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C: PETROVČE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5494420" y="1487906"/>
            <a:ext cx="2775284" cy="111492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2. Škofija Novo mesto</a:t>
            </a:r>
            <a:endParaRPr lang="sl-SI" dirty="0"/>
          </a:p>
        </p:txBody>
      </p:sp>
      <p:sp>
        <p:nvSpPr>
          <p:cNvPr id="9" name="Elipsa 8"/>
          <p:cNvSpPr/>
          <p:nvPr/>
        </p:nvSpPr>
        <p:spPr>
          <a:xfrm>
            <a:off x="5494420" y="3180348"/>
            <a:ext cx="2775284" cy="111492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1 Škofija Murska Sobota</a:t>
            </a:r>
            <a:endParaRPr lang="sl-SI" dirty="0"/>
          </a:p>
        </p:txBody>
      </p:sp>
      <p:sp>
        <p:nvSpPr>
          <p:cNvPr id="10" name="Elipsa 9"/>
          <p:cNvSpPr/>
          <p:nvPr/>
        </p:nvSpPr>
        <p:spPr>
          <a:xfrm>
            <a:off x="5494420" y="4884821"/>
            <a:ext cx="2775284" cy="111492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3. Škofija Celje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6749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32020" y="497304"/>
            <a:ext cx="10299031" cy="1228753"/>
          </a:xfrm>
        </p:spPr>
        <p:txBody>
          <a:bodyPr>
            <a:noAutofit/>
          </a:bodyPr>
          <a:lstStyle/>
          <a:p>
            <a:pPr algn="ctr"/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SMISELNO ZDRUŽI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dreži kota na diagonali pravokotnika 2"/>
          <p:cNvSpPr/>
          <p:nvPr/>
        </p:nvSpPr>
        <p:spPr>
          <a:xfrm>
            <a:off x="2622884" y="1572126"/>
            <a:ext cx="3104148" cy="10908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A: ANTON STRLE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dreži kota na diagonali pravokotnika 5"/>
          <p:cNvSpPr/>
          <p:nvPr/>
        </p:nvSpPr>
        <p:spPr>
          <a:xfrm>
            <a:off x="2622884" y="2916418"/>
            <a:ext cx="3104148" cy="10908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B: DANIJEL HALAS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dreži kota na diagonali pravokotnika 6"/>
          <p:cNvSpPr/>
          <p:nvPr/>
        </p:nvSpPr>
        <p:spPr>
          <a:xfrm>
            <a:off x="2622884" y="4260710"/>
            <a:ext cx="3104148" cy="10908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C: ALOJZIJ GROZDE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7804484" y="2870591"/>
            <a:ext cx="2775284" cy="111492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2. Škofija Murska Sobota</a:t>
            </a:r>
            <a:endParaRPr lang="sl-SI" dirty="0"/>
          </a:p>
        </p:txBody>
      </p:sp>
      <p:sp>
        <p:nvSpPr>
          <p:cNvPr id="9" name="Elipsa 8"/>
          <p:cNvSpPr/>
          <p:nvPr/>
        </p:nvSpPr>
        <p:spPr>
          <a:xfrm>
            <a:off x="7804484" y="1477405"/>
            <a:ext cx="2775284" cy="111492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1. Škofija </a:t>
            </a:r>
          </a:p>
          <a:p>
            <a:pPr algn="ctr"/>
            <a:r>
              <a:rPr lang="sl-SI" dirty="0" smtClean="0"/>
              <a:t>Novo mesto</a:t>
            </a:r>
            <a:endParaRPr lang="sl-SI" dirty="0"/>
          </a:p>
        </p:txBody>
      </p:sp>
      <p:sp>
        <p:nvSpPr>
          <p:cNvPr id="10" name="Elipsa 9"/>
          <p:cNvSpPr/>
          <p:nvPr/>
        </p:nvSpPr>
        <p:spPr>
          <a:xfrm>
            <a:off x="7892715" y="5582653"/>
            <a:ext cx="2775284" cy="111492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4. Škofija Maribor</a:t>
            </a:r>
            <a:endParaRPr lang="sl-SI" dirty="0"/>
          </a:p>
        </p:txBody>
      </p:sp>
      <p:sp>
        <p:nvSpPr>
          <p:cNvPr id="11" name="Odreži kota na diagonali pravokotnika 10"/>
          <p:cNvSpPr/>
          <p:nvPr/>
        </p:nvSpPr>
        <p:spPr>
          <a:xfrm>
            <a:off x="2622884" y="5696478"/>
            <a:ext cx="3104148" cy="10908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D: CVETANA  PRIOL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7804484" y="4236647"/>
            <a:ext cx="2775284" cy="111492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3. Škofija Ljubljana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57689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32020" y="497304"/>
            <a:ext cx="10299031" cy="1228753"/>
          </a:xfrm>
        </p:spPr>
        <p:txBody>
          <a:bodyPr>
            <a:noAutofit/>
          </a:bodyPr>
          <a:lstStyle/>
          <a:p>
            <a:pPr algn="ctr"/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SMISELNO ZDRUŽI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dreži kota na diagonali pravokotnika 2"/>
          <p:cNvSpPr/>
          <p:nvPr/>
        </p:nvSpPr>
        <p:spPr>
          <a:xfrm>
            <a:off x="2622884" y="1572126"/>
            <a:ext cx="3104148" cy="10908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A: ANTON STRLE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dreži kota na diagonali pravokotnika 5"/>
          <p:cNvSpPr/>
          <p:nvPr/>
        </p:nvSpPr>
        <p:spPr>
          <a:xfrm>
            <a:off x="2622884" y="2916418"/>
            <a:ext cx="3104148" cy="10908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B: DANIJEL HALAS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dreži kota na diagonali pravokotnika 6"/>
          <p:cNvSpPr/>
          <p:nvPr/>
        </p:nvSpPr>
        <p:spPr>
          <a:xfrm>
            <a:off x="2622884" y="4260710"/>
            <a:ext cx="3104148" cy="10908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C: ALOJZIJ GROZDE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5378116" y="2904386"/>
            <a:ext cx="2775284" cy="111492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2. Škofija Murska Sobota</a:t>
            </a:r>
            <a:endParaRPr lang="sl-SI" dirty="0"/>
          </a:p>
        </p:txBody>
      </p:sp>
      <p:sp>
        <p:nvSpPr>
          <p:cNvPr id="9" name="Elipsa 8"/>
          <p:cNvSpPr/>
          <p:nvPr/>
        </p:nvSpPr>
        <p:spPr>
          <a:xfrm>
            <a:off x="5378116" y="4216597"/>
            <a:ext cx="2775284" cy="111492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1. Škofija </a:t>
            </a:r>
          </a:p>
          <a:p>
            <a:pPr algn="ctr"/>
            <a:r>
              <a:rPr lang="sl-SI" dirty="0" smtClean="0"/>
              <a:t>Novo mesto</a:t>
            </a:r>
            <a:endParaRPr lang="sl-SI" dirty="0"/>
          </a:p>
        </p:txBody>
      </p:sp>
      <p:sp>
        <p:nvSpPr>
          <p:cNvPr id="10" name="Elipsa 9"/>
          <p:cNvSpPr/>
          <p:nvPr/>
        </p:nvSpPr>
        <p:spPr>
          <a:xfrm>
            <a:off x="5526504" y="5684446"/>
            <a:ext cx="2775284" cy="111492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4. Škofija Maribor</a:t>
            </a:r>
            <a:endParaRPr lang="sl-SI" dirty="0"/>
          </a:p>
        </p:txBody>
      </p:sp>
      <p:sp>
        <p:nvSpPr>
          <p:cNvPr id="11" name="Odreži kota na diagonali pravokotnika 10"/>
          <p:cNvSpPr/>
          <p:nvPr/>
        </p:nvSpPr>
        <p:spPr>
          <a:xfrm>
            <a:off x="2622884" y="5696478"/>
            <a:ext cx="3104148" cy="10908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D: CVETANA  PRIOL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5430254" y="1525057"/>
            <a:ext cx="2775284" cy="111492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3. Škofija Ljubljana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1629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32020" y="497304"/>
            <a:ext cx="10299031" cy="1228753"/>
          </a:xfrm>
        </p:spPr>
        <p:txBody>
          <a:bodyPr>
            <a:noAutofit/>
          </a:bodyPr>
          <a:lstStyle/>
          <a:p>
            <a:pPr algn="ctr"/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SMISELNO ZDRUŽI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dreži kota na diagonali pravokotnika 5"/>
          <p:cNvSpPr/>
          <p:nvPr/>
        </p:nvSpPr>
        <p:spPr>
          <a:xfrm>
            <a:off x="2679031" y="2018060"/>
            <a:ext cx="3104148" cy="10908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A: ANTON VOVK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dreži kota na diagonali pravokotnika 6"/>
          <p:cNvSpPr/>
          <p:nvPr/>
        </p:nvSpPr>
        <p:spPr>
          <a:xfrm>
            <a:off x="2538663" y="3703247"/>
            <a:ext cx="3930316" cy="10908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B: ANTON MARTIN SLOMŠEK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7804484" y="2870591"/>
            <a:ext cx="2775284" cy="111492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2. Škofija Murska Sobota</a:t>
            </a:r>
            <a:endParaRPr lang="sl-SI" dirty="0"/>
          </a:p>
        </p:txBody>
      </p:sp>
      <p:sp>
        <p:nvSpPr>
          <p:cNvPr id="9" name="Elipsa 8"/>
          <p:cNvSpPr/>
          <p:nvPr/>
        </p:nvSpPr>
        <p:spPr>
          <a:xfrm>
            <a:off x="7804484" y="1477405"/>
            <a:ext cx="2775284" cy="111492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1. Škofija </a:t>
            </a:r>
          </a:p>
          <a:p>
            <a:pPr algn="ctr"/>
            <a:r>
              <a:rPr lang="sl-SI" dirty="0" smtClean="0"/>
              <a:t>Novo mesto</a:t>
            </a:r>
            <a:endParaRPr lang="sl-SI" dirty="0"/>
          </a:p>
        </p:txBody>
      </p:sp>
      <p:sp>
        <p:nvSpPr>
          <p:cNvPr id="10" name="Elipsa 9"/>
          <p:cNvSpPr/>
          <p:nvPr/>
        </p:nvSpPr>
        <p:spPr>
          <a:xfrm>
            <a:off x="7892715" y="5582653"/>
            <a:ext cx="2775284" cy="111492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4. Škofija Maribor</a:t>
            </a:r>
            <a:endParaRPr lang="sl-SI" dirty="0"/>
          </a:p>
        </p:txBody>
      </p:sp>
      <p:sp>
        <p:nvSpPr>
          <p:cNvPr id="11" name="Odreži kota na diagonali pravokotnika 10"/>
          <p:cNvSpPr/>
          <p:nvPr/>
        </p:nvSpPr>
        <p:spPr>
          <a:xfrm>
            <a:off x="2679031" y="5582653"/>
            <a:ext cx="3761874" cy="10908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C: FRIDERIK IRENEJ BARAGA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7804484" y="4236647"/>
            <a:ext cx="2775284" cy="111492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3. Škofija Ljubljana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27718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32020" y="497304"/>
            <a:ext cx="10299031" cy="1228753"/>
          </a:xfrm>
        </p:spPr>
        <p:txBody>
          <a:bodyPr>
            <a:noAutofit/>
          </a:bodyPr>
          <a:lstStyle/>
          <a:p>
            <a:pPr algn="ctr"/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SMISELNO ZDRUŽI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dreži kota na diagonali pravokotnika 5"/>
          <p:cNvSpPr/>
          <p:nvPr/>
        </p:nvSpPr>
        <p:spPr>
          <a:xfrm>
            <a:off x="2679031" y="2018060"/>
            <a:ext cx="3104148" cy="10908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A: ANTON VOVK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dreži kota na diagonali pravokotnika 6"/>
          <p:cNvSpPr/>
          <p:nvPr/>
        </p:nvSpPr>
        <p:spPr>
          <a:xfrm>
            <a:off x="2538663" y="3703247"/>
            <a:ext cx="3930316" cy="10908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B: ANTON MARTIN SLOMŠEK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9248272" y="2689823"/>
            <a:ext cx="2775284" cy="111492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2. Škofija Murska Sobota</a:t>
            </a:r>
            <a:endParaRPr lang="sl-SI" dirty="0"/>
          </a:p>
        </p:txBody>
      </p:sp>
      <p:sp>
        <p:nvSpPr>
          <p:cNvPr id="9" name="Elipsa 8"/>
          <p:cNvSpPr/>
          <p:nvPr/>
        </p:nvSpPr>
        <p:spPr>
          <a:xfrm>
            <a:off x="6063916" y="5602703"/>
            <a:ext cx="2775284" cy="111492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1. Škofija </a:t>
            </a:r>
          </a:p>
          <a:p>
            <a:pPr algn="ctr"/>
            <a:r>
              <a:rPr lang="sl-SI" dirty="0" smtClean="0"/>
              <a:t>Novo mesto</a:t>
            </a:r>
            <a:endParaRPr lang="sl-SI" dirty="0"/>
          </a:p>
        </p:txBody>
      </p:sp>
      <p:sp>
        <p:nvSpPr>
          <p:cNvPr id="10" name="Elipsa 9"/>
          <p:cNvSpPr/>
          <p:nvPr/>
        </p:nvSpPr>
        <p:spPr>
          <a:xfrm>
            <a:off x="6144125" y="3804749"/>
            <a:ext cx="2775284" cy="111492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4. Škofija Maribor</a:t>
            </a:r>
            <a:endParaRPr lang="sl-SI" dirty="0"/>
          </a:p>
        </p:txBody>
      </p:sp>
      <p:sp>
        <p:nvSpPr>
          <p:cNvPr id="11" name="Odreži kota na diagonali pravokotnika 10"/>
          <p:cNvSpPr/>
          <p:nvPr/>
        </p:nvSpPr>
        <p:spPr>
          <a:xfrm>
            <a:off x="2679031" y="5582653"/>
            <a:ext cx="3761874" cy="10908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C: FRIDERIK IRENEJ BARAGA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5566611" y="1758432"/>
            <a:ext cx="2775284" cy="111492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3. Škofija Ljubljana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2653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27882" t="14459" r="27234" b="12512"/>
          <a:stretch/>
        </p:blipFill>
        <p:spPr>
          <a:xfrm>
            <a:off x="2677297" y="123568"/>
            <a:ext cx="7257536" cy="664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6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26542" t="12638" r="26853" b="21652"/>
          <a:stretch/>
        </p:blipFill>
        <p:spPr>
          <a:xfrm>
            <a:off x="2413685" y="378941"/>
            <a:ext cx="8171937" cy="648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28876" t="26621" r="27038" b="3395"/>
          <a:stretch/>
        </p:blipFill>
        <p:spPr>
          <a:xfrm>
            <a:off x="2117124" y="0"/>
            <a:ext cx="7680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KOLIKO DUHOVNIKOV JE </a:t>
            </a:r>
            <a:br>
              <a:rPr lang="sl-SI" dirty="0" smtClean="0"/>
            </a:br>
            <a:r>
              <a:rPr lang="sl-SI" dirty="0" smtClean="0"/>
              <a:t>V SLOVENIJI BILO V SLOVENIJI LETA 2012? </a:t>
            </a:r>
            <a:endParaRPr lang="sl-SI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871025"/>
              </p:ext>
            </p:extLst>
          </p:nvPr>
        </p:nvGraphicFramePr>
        <p:xfrm>
          <a:off x="3778422" y="2702010"/>
          <a:ext cx="5418666" cy="21372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09333"/>
                <a:gridCol w="2709333"/>
              </a:tblGrid>
              <a:tr h="653902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LETO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ŠTEVILO DUHOVNIKOV</a:t>
                      </a:r>
                    </a:p>
                    <a:p>
                      <a:pPr algn="ctr"/>
                      <a:r>
                        <a:rPr lang="sl-SI" sz="1200" dirty="0" smtClean="0"/>
                        <a:t>(niso v pravilnem  vrstnem redu) </a:t>
                      </a:r>
                      <a:endParaRPr lang="sl-SI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2012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1125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2003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1295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1983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1181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09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92969" y="624109"/>
            <a:ext cx="9611644" cy="2038879"/>
          </a:xfrm>
        </p:spPr>
        <p:txBody>
          <a:bodyPr>
            <a:noAutofit/>
          </a:bodyPr>
          <a:lstStyle/>
          <a:p>
            <a:pPr algn="ctr"/>
            <a:r>
              <a:rPr lang="sl-SI" sz="4800" dirty="0">
                <a:latin typeface="Arial" panose="020B0604020202020204" pitchFamily="34" charset="0"/>
                <a:cs typeface="Arial" panose="020B0604020202020204" pitchFamily="34" charset="0"/>
              </a:rPr>
              <a:t>Katoliška Cerkev v Sloveniji je upravno razdeljena na dve cerkveni pokrajini - metropoliji: mariborsko in ljubljansko. </a:t>
            </a:r>
            <a:br>
              <a:rPr lang="sl-SI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800" dirty="0">
                <a:latin typeface="Arial" panose="020B0604020202020204" pitchFamily="34" charset="0"/>
                <a:cs typeface="Arial" panose="020B0604020202020204" pitchFamily="34" charset="0"/>
              </a:rPr>
              <a:t>Vsaka ima po tri </a:t>
            </a:r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škofije. Katere? </a:t>
            </a:r>
            <a:endParaRPr lang="sl-SI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57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KOLIKO DUHOVNIKOV JE </a:t>
            </a:r>
            <a:br>
              <a:rPr lang="sl-SI" dirty="0" smtClean="0"/>
            </a:br>
            <a:r>
              <a:rPr lang="sl-SI" dirty="0" smtClean="0"/>
              <a:t>V SLOVENIJI BILO V SLOVENIJI LETA 2012? </a:t>
            </a:r>
            <a:endParaRPr lang="sl-SI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675488"/>
              </p:ext>
            </p:extLst>
          </p:nvPr>
        </p:nvGraphicFramePr>
        <p:xfrm>
          <a:off x="3778422" y="2702010"/>
          <a:ext cx="5418666" cy="21372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09333"/>
                <a:gridCol w="2709333"/>
              </a:tblGrid>
              <a:tr h="653902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LETO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ŠTEVILO DUHOVNIKOV</a:t>
                      </a:r>
                    </a:p>
                    <a:p>
                      <a:pPr algn="ctr"/>
                      <a:r>
                        <a:rPr lang="sl-SI" sz="1200" dirty="0" smtClean="0"/>
                        <a:t>(niso v pravilnem  vrstnem redu) </a:t>
                      </a:r>
                      <a:endParaRPr lang="sl-SI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2012</a:t>
                      </a:r>
                      <a:endParaRPr lang="sl-SI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1125</a:t>
                      </a:r>
                      <a:endParaRPr lang="sl-SI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2003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1295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1983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1181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2446638" y="5206314"/>
            <a:ext cx="391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Vsako leto 6 duhovnikov manj.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2016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Kakšna je kratica za Konferenco </a:t>
            </a:r>
            <a:r>
              <a:rPr lang="sl-SI" i="1" dirty="0"/>
              <a:t>redovnih</a:t>
            </a:r>
            <a:r>
              <a:rPr lang="sl-SI" dirty="0"/>
              <a:t> ustanov </a:t>
            </a:r>
            <a:r>
              <a:rPr lang="sl-SI" i="1" dirty="0" smtClean="0"/>
              <a:t>Slovenije?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87353" y="2471352"/>
            <a:ext cx="4849556" cy="2561968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/>
            </a:pPr>
            <a:r>
              <a:rPr lang="sl-SI" sz="3200" dirty="0" smtClean="0"/>
              <a:t> KRS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KORUS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KRUS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KREUS 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09575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Kakšna je kratica za Konferenco </a:t>
            </a:r>
            <a:r>
              <a:rPr lang="sl-SI" i="1" dirty="0"/>
              <a:t>redovnih</a:t>
            </a:r>
            <a:r>
              <a:rPr lang="sl-SI" dirty="0"/>
              <a:t> ustanov </a:t>
            </a:r>
            <a:r>
              <a:rPr lang="sl-SI" i="1" dirty="0" smtClean="0"/>
              <a:t>Slovenije?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87353" y="2471352"/>
            <a:ext cx="4849556" cy="2561968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/>
            </a:pPr>
            <a:r>
              <a:rPr lang="sl-SI" sz="3200" dirty="0" smtClean="0"/>
              <a:t> KRS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</a:t>
            </a:r>
            <a:r>
              <a:rPr lang="sl-SI" sz="3200" u="sng" dirty="0" smtClean="0"/>
              <a:t>KORUS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KRUS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KREUS 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20731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Kakšna NI naloga KORUS-a</a:t>
            </a:r>
            <a:r>
              <a:rPr lang="sl-SI" i="1" dirty="0" smtClean="0"/>
              <a:t>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92925" y="1845275"/>
            <a:ext cx="8116264" cy="368231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sl-SI" sz="2400" dirty="0"/>
              <a:t>Zagotavlja skupno predstavništvo redovnikov in redovnic pri cerkvenih in civilnih oblasteh.</a:t>
            </a:r>
          </a:p>
          <a:p>
            <a:pPr marL="514350" indent="-514350">
              <a:buFont typeface="+mj-lt"/>
              <a:buAutoNum type="alphaUcPeriod"/>
            </a:pPr>
            <a:r>
              <a:rPr lang="sl-SI" sz="2400" dirty="0" smtClean="0"/>
              <a:t> Povezuje vse redovne skupnosti v Sloveniji.</a:t>
            </a:r>
          </a:p>
          <a:p>
            <a:pPr marL="514350" indent="-514350">
              <a:buFont typeface="+mj-lt"/>
              <a:buAutoNum type="alphaUcPeriod"/>
            </a:pPr>
            <a:r>
              <a:rPr lang="sl-SI" sz="2400" dirty="0" smtClean="0"/>
              <a:t>Prizadeva </a:t>
            </a:r>
            <a:r>
              <a:rPr lang="sl-SI" sz="2400" dirty="0"/>
              <a:t>si, da utrjuje </a:t>
            </a:r>
            <a:r>
              <a:rPr lang="sl-SI" sz="2400" dirty="0" smtClean="0"/>
              <a:t>občestvo </a:t>
            </a:r>
            <a:r>
              <a:rPr lang="sl-SI" sz="2400" dirty="0"/>
              <a:t>med različnimi redovnimi ustanovami</a:t>
            </a:r>
            <a:r>
              <a:rPr lang="sl-SI" sz="2400" dirty="0" smtClean="0"/>
              <a:t>, </a:t>
            </a:r>
            <a:r>
              <a:rPr lang="sl-SI" sz="2400" dirty="0"/>
              <a:t>ob spoštovanju in upoštevanju posebnosti različnih karizem.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</a:t>
            </a:r>
            <a:r>
              <a:rPr lang="sl-SI" sz="2400" dirty="0"/>
              <a:t>Daje dovoljenje za obstoj novim redovnim </a:t>
            </a:r>
            <a:r>
              <a:rPr lang="sl-SI" sz="2400" dirty="0" smtClean="0"/>
              <a:t>   skupnostim</a:t>
            </a:r>
            <a:r>
              <a:rPr lang="sl-SI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951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Kakšna NI naloga KORUS-a</a:t>
            </a:r>
            <a:r>
              <a:rPr lang="sl-SI" i="1" dirty="0" smtClean="0"/>
              <a:t>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92925" y="1845275"/>
            <a:ext cx="8116264" cy="368231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sl-SI" sz="2400" dirty="0"/>
              <a:t>Zagotavlja skupno predstavništvo redovnikov in redovnic pri cerkvenih in civilnih oblasteh.</a:t>
            </a:r>
          </a:p>
          <a:p>
            <a:pPr marL="514350" indent="-514350">
              <a:buFont typeface="+mj-lt"/>
              <a:buAutoNum type="alphaUcPeriod"/>
            </a:pPr>
            <a:r>
              <a:rPr lang="sl-SI" sz="2400" dirty="0" smtClean="0"/>
              <a:t> Povezuje vse redovne skupnosti v Sloveniji.</a:t>
            </a:r>
          </a:p>
          <a:p>
            <a:pPr marL="514350" indent="-514350">
              <a:buFont typeface="+mj-lt"/>
              <a:buAutoNum type="alphaUcPeriod"/>
            </a:pPr>
            <a:r>
              <a:rPr lang="sl-SI" sz="2400" dirty="0" smtClean="0"/>
              <a:t>Prizadeva </a:t>
            </a:r>
            <a:r>
              <a:rPr lang="sl-SI" sz="2400" dirty="0"/>
              <a:t>si, da utrjuje </a:t>
            </a:r>
            <a:r>
              <a:rPr lang="sl-SI" sz="2400" dirty="0" smtClean="0"/>
              <a:t>občestvo </a:t>
            </a:r>
            <a:r>
              <a:rPr lang="sl-SI" sz="2400" dirty="0"/>
              <a:t>med različnimi redovnimi ustanovami</a:t>
            </a:r>
            <a:r>
              <a:rPr lang="sl-SI" sz="2400" dirty="0" smtClean="0"/>
              <a:t>, </a:t>
            </a:r>
            <a:r>
              <a:rPr lang="sl-SI" sz="2400" dirty="0"/>
              <a:t>ob spoštovanju in upoštevanju posebnosti različnih karizem.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</a:t>
            </a:r>
            <a:r>
              <a:rPr lang="sl-SI" sz="2400" u="sng" dirty="0"/>
              <a:t>Daje dovoljenje za obstoj novim redovnim </a:t>
            </a:r>
            <a:r>
              <a:rPr lang="sl-SI" sz="2400" u="sng" dirty="0" smtClean="0"/>
              <a:t>   skupnostim</a:t>
            </a:r>
            <a:r>
              <a:rPr lang="sl-SI" sz="2400" u="sng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588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48930" y="978337"/>
            <a:ext cx="8911687" cy="1280890"/>
          </a:xfrm>
        </p:spPr>
        <p:txBody>
          <a:bodyPr/>
          <a:lstStyle/>
          <a:p>
            <a:r>
              <a:rPr lang="sl-SI" dirty="0" smtClean="0"/>
              <a:t>Koliko redov deluje v Sloveniji</a:t>
            </a:r>
            <a:r>
              <a:rPr lang="sl-SI" i="1" dirty="0" smtClean="0"/>
              <a:t>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48930" y="2471352"/>
            <a:ext cx="9168713" cy="2561968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/>
            </a:pPr>
            <a:r>
              <a:rPr lang="sl-SI" sz="3200" dirty="0" smtClean="0"/>
              <a:t> 10 različnih redov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 5 ženskih in 3 moški redovi. 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</a:t>
            </a:r>
            <a:r>
              <a:rPr lang="sl-SI" sz="3200" dirty="0"/>
              <a:t>18 ženskih in 12 moških redov.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V Sloveniji ne deluje več noben red.  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14211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48930" y="978337"/>
            <a:ext cx="8911687" cy="1280890"/>
          </a:xfrm>
        </p:spPr>
        <p:txBody>
          <a:bodyPr/>
          <a:lstStyle/>
          <a:p>
            <a:r>
              <a:rPr lang="sl-SI" dirty="0" smtClean="0"/>
              <a:t>Koliko redov deluje v Sloveniji</a:t>
            </a:r>
            <a:r>
              <a:rPr lang="sl-SI" i="1" dirty="0" smtClean="0"/>
              <a:t>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48930" y="2471352"/>
            <a:ext cx="9168713" cy="2561968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/>
            </a:pPr>
            <a:r>
              <a:rPr lang="sl-SI" sz="3200" dirty="0" smtClean="0"/>
              <a:t> 10 različnih redov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 5 ženskih in 3 moški redovi. 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</a:t>
            </a:r>
            <a:r>
              <a:rPr lang="sl-SI" sz="3200" u="sng" dirty="0"/>
              <a:t>18 ženskih in 12 moških redov.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V Sloveniji ne deluje več noben red.  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24916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Kje imajo svoj sedež CISTERCIJANI?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92924" y="2471352"/>
            <a:ext cx="6443985" cy="2561968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/>
            </a:pPr>
            <a:r>
              <a:rPr lang="sl-SI" sz="3200" dirty="0" smtClean="0"/>
              <a:t> PLETARJE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RAKOVNIK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STIČNA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LJUBLJANA</a:t>
            </a:r>
            <a:endParaRPr lang="sl-SI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47" y="1812324"/>
            <a:ext cx="5613475" cy="373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5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Kje je sedež CISTERCIJANOV?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92924" y="2471352"/>
            <a:ext cx="6443985" cy="2561968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/>
            </a:pPr>
            <a:r>
              <a:rPr lang="sl-SI" sz="3200" dirty="0" smtClean="0"/>
              <a:t> PLETARJE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RAKOVNIK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</a:t>
            </a:r>
            <a:r>
              <a:rPr lang="sl-SI" sz="3200" u="sng" dirty="0" smtClean="0"/>
              <a:t>STIČNA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LJUBLJANA</a:t>
            </a:r>
            <a:endParaRPr lang="sl-SI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47" y="1812324"/>
            <a:ext cx="5613475" cy="373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Kje je sedež KARTUZIJANOV?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92924" y="2471352"/>
            <a:ext cx="6443985" cy="2561968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/>
            </a:pPr>
            <a:r>
              <a:rPr lang="sl-SI" sz="3200" dirty="0" smtClean="0"/>
              <a:t> PLETARJE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RAKOVNIK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STIČNA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LJUBLJANA</a:t>
            </a:r>
            <a:endParaRPr lang="sl-SI" sz="3200" dirty="0"/>
          </a:p>
        </p:txBody>
      </p:sp>
      <p:pic>
        <p:nvPicPr>
          <p:cNvPr id="5" name="Označba mesta vseb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803" y="2389239"/>
            <a:ext cx="4755809" cy="245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2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92969" y="624109"/>
            <a:ext cx="9611644" cy="2038879"/>
          </a:xfrm>
        </p:spPr>
        <p:txBody>
          <a:bodyPr>
            <a:noAutofit/>
          </a:bodyPr>
          <a:lstStyle/>
          <a:p>
            <a:pPr algn="ctr"/>
            <a:r>
              <a:rPr lang="sl-SI" sz="4800" dirty="0">
                <a:latin typeface="Arial" panose="020B0604020202020204" pitchFamily="34" charset="0"/>
                <a:cs typeface="Arial" panose="020B0604020202020204" pitchFamily="34" charset="0"/>
              </a:rPr>
              <a:t>Katoliška Cerkev v Sloveniji je upravno razdeljena na dve cerkveni pokrajini - metropoliji: mariborsko in ljubljansko. </a:t>
            </a:r>
            <a:br>
              <a:rPr lang="sl-SI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800" dirty="0">
                <a:latin typeface="Arial" panose="020B0604020202020204" pitchFamily="34" charset="0"/>
                <a:cs typeface="Arial" panose="020B0604020202020204" pitchFamily="34" charset="0"/>
              </a:rPr>
              <a:t>Vsaka ima po tri </a:t>
            </a:r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škofije. Katere? </a:t>
            </a:r>
            <a:endParaRPr lang="sl-SI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307431" y="4684295"/>
            <a:ext cx="11028947" cy="834189"/>
          </a:xfrm>
        </p:spPr>
        <p:txBody>
          <a:bodyPr numCol="2">
            <a:normAutofit fontScale="25000" lnSpcReduction="20000"/>
          </a:bodyPr>
          <a:lstStyle/>
          <a:p>
            <a:r>
              <a:rPr lang="sl-SI" sz="7000" dirty="0"/>
              <a:t>Nadškofija Ljubljana</a:t>
            </a:r>
          </a:p>
          <a:p>
            <a:r>
              <a:rPr lang="sl-SI" sz="7000" dirty="0"/>
              <a:t>Škofija Koper</a:t>
            </a:r>
          </a:p>
          <a:p>
            <a:r>
              <a:rPr lang="sl-SI" sz="7000" dirty="0"/>
              <a:t>Škofija Novo mesto</a:t>
            </a:r>
          </a:p>
          <a:p>
            <a:endParaRPr lang="sl-SI" sz="7000" dirty="0"/>
          </a:p>
          <a:p>
            <a:r>
              <a:rPr lang="sl-SI" sz="7000" dirty="0"/>
              <a:t>Nadškofija Maribor</a:t>
            </a:r>
          </a:p>
          <a:p>
            <a:r>
              <a:rPr lang="sl-SI" sz="7000" dirty="0"/>
              <a:t>Škofija Murska Sobota</a:t>
            </a:r>
          </a:p>
          <a:p>
            <a:r>
              <a:rPr lang="sl-SI" sz="7000" dirty="0"/>
              <a:t>Škofija Celje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462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Kje je sedež KARTUZIJANOV?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92924" y="2471352"/>
            <a:ext cx="6443985" cy="2561968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/>
            </a:pPr>
            <a:r>
              <a:rPr lang="sl-SI" sz="3200" dirty="0" smtClean="0"/>
              <a:t> </a:t>
            </a:r>
            <a:r>
              <a:rPr lang="sl-SI" sz="3200" u="sng" dirty="0" smtClean="0"/>
              <a:t>PLETARJE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RAKOVNIK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STIČNA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LJUBLJANA</a:t>
            </a:r>
            <a:endParaRPr lang="sl-SI" sz="3200" dirty="0"/>
          </a:p>
        </p:txBody>
      </p:sp>
      <p:pic>
        <p:nvPicPr>
          <p:cNvPr id="5" name="Označba mesta vseb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803" y="2389239"/>
            <a:ext cx="4755809" cy="245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64557" y="632348"/>
            <a:ext cx="8911687" cy="1280890"/>
          </a:xfrm>
        </p:spPr>
        <p:txBody>
          <a:bodyPr/>
          <a:lstStyle/>
          <a:p>
            <a:r>
              <a:rPr lang="sl-SI" dirty="0" smtClean="0"/>
              <a:t>Kaj je skupno vsem redovnikom na slikah? </a:t>
            </a:r>
            <a:endParaRPr lang="sl-SI" dirty="0"/>
          </a:p>
        </p:txBody>
      </p:sp>
      <p:pic>
        <p:nvPicPr>
          <p:cNvPr id="4" name="Picture 8" descr="http://www.franciskani.si/wp-content/uploads/nadskof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51243" r="33943" b="3366"/>
          <a:stretch/>
        </p:blipFill>
        <p:spPr bwMode="auto">
          <a:xfrm>
            <a:off x="1202724" y="2062502"/>
            <a:ext cx="3839148" cy="2141839"/>
          </a:xfrm>
          <a:prstGeom prst="flowChart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www.kapucini.si/slike/Vodstvo_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73" y="2073923"/>
            <a:ext cx="3097274" cy="215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druzina.si/icd/spletnastran.nsf/all/AA34AFD1EAE880A9C1257CCF0023FDF9/$FILE/minoriti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348" y="2085344"/>
            <a:ext cx="2859472" cy="214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značba mesta vsebine 2"/>
          <p:cNvSpPr>
            <a:spLocks noGrp="1"/>
          </p:cNvSpPr>
          <p:nvPr>
            <p:ph idx="1"/>
          </p:nvPr>
        </p:nvSpPr>
        <p:spPr>
          <a:xfrm>
            <a:off x="1933897" y="4353605"/>
            <a:ext cx="9244849" cy="2412703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/>
            </a:pPr>
            <a:r>
              <a:rPr lang="sl-SI" sz="3200" dirty="0" smtClean="0"/>
              <a:t> SO FRANČIŠKOVI BRATJE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NA VSEH TREH SLIKAH SO KAPUCINI </a:t>
            </a:r>
          </a:p>
          <a:p>
            <a:pPr>
              <a:buFont typeface="+mj-lt"/>
              <a:buAutoNum type="alphaUcPeriod"/>
            </a:pPr>
            <a:r>
              <a:rPr lang="sl-SI" sz="3200" dirty="0"/>
              <a:t> NA VSEH TREH SLIKAH SO </a:t>
            </a:r>
            <a:r>
              <a:rPr lang="sl-SI" sz="3200" dirty="0" smtClean="0"/>
              <a:t>MINORITI</a:t>
            </a:r>
          </a:p>
          <a:p>
            <a:pPr>
              <a:buFont typeface="+mj-lt"/>
              <a:buAutoNum type="alphaUcPeriod"/>
            </a:pPr>
            <a:r>
              <a:rPr lang="sl-SI" sz="3200" dirty="0"/>
              <a:t> NA VSEH TREH SLIKAH SO </a:t>
            </a:r>
            <a:r>
              <a:rPr lang="sl-SI" sz="3200" dirty="0" smtClean="0"/>
              <a:t>FRANČIŠKANI 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39963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64557" y="632348"/>
            <a:ext cx="8911687" cy="1280890"/>
          </a:xfrm>
        </p:spPr>
        <p:txBody>
          <a:bodyPr/>
          <a:lstStyle/>
          <a:p>
            <a:r>
              <a:rPr lang="sl-SI" dirty="0" smtClean="0"/>
              <a:t>Kaj je skupno vsem redovnikom na slikah? </a:t>
            </a:r>
            <a:endParaRPr lang="sl-SI" dirty="0"/>
          </a:p>
        </p:txBody>
      </p:sp>
      <p:pic>
        <p:nvPicPr>
          <p:cNvPr id="4" name="Picture 8" descr="http://www.franciskani.si/wp-content/uploads/nadskof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51243" r="33943" b="3366"/>
          <a:stretch/>
        </p:blipFill>
        <p:spPr bwMode="auto">
          <a:xfrm>
            <a:off x="1202724" y="2062502"/>
            <a:ext cx="3839148" cy="2141839"/>
          </a:xfrm>
          <a:prstGeom prst="flowChart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www.kapucini.si/slike/Vodstvo_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73" y="2073923"/>
            <a:ext cx="3097274" cy="215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druzina.si/icd/spletnastran.nsf/all/AA34AFD1EAE880A9C1257CCF0023FDF9/$FILE/minoriti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348" y="2085344"/>
            <a:ext cx="2859472" cy="214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značba mesta vsebine 2"/>
          <p:cNvSpPr>
            <a:spLocks noGrp="1"/>
          </p:cNvSpPr>
          <p:nvPr>
            <p:ph idx="1"/>
          </p:nvPr>
        </p:nvSpPr>
        <p:spPr>
          <a:xfrm>
            <a:off x="1933897" y="4353605"/>
            <a:ext cx="9244849" cy="2412703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/>
            </a:pPr>
            <a:r>
              <a:rPr lang="sl-SI" sz="3200" dirty="0" smtClean="0"/>
              <a:t> </a:t>
            </a:r>
            <a:r>
              <a:rPr lang="sl-SI" sz="3200" u="sng" dirty="0" smtClean="0"/>
              <a:t>SO FRANČIŠKOVI BRATJE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NA VSEH TREH SLIKAH SO KAPUCINI </a:t>
            </a:r>
          </a:p>
          <a:p>
            <a:pPr>
              <a:buFont typeface="+mj-lt"/>
              <a:buAutoNum type="alphaUcPeriod"/>
            </a:pPr>
            <a:r>
              <a:rPr lang="sl-SI" sz="3200" dirty="0"/>
              <a:t> NA VSEH TREH SLIKAH SO </a:t>
            </a:r>
            <a:r>
              <a:rPr lang="sl-SI" sz="3200" dirty="0" smtClean="0"/>
              <a:t>MINORITI</a:t>
            </a:r>
          </a:p>
          <a:p>
            <a:pPr>
              <a:buFont typeface="+mj-lt"/>
              <a:buAutoNum type="alphaUcPeriod"/>
            </a:pPr>
            <a:r>
              <a:rPr lang="sl-SI" sz="3200" dirty="0"/>
              <a:t> NA VSEH TREH SLIKAH SO </a:t>
            </a:r>
            <a:r>
              <a:rPr lang="sl-SI" sz="3200" dirty="0" smtClean="0"/>
              <a:t>FRANČIŠKANI 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99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Kdo je na sliki?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15762" y="2471352"/>
            <a:ext cx="7521147" cy="2561968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/>
            </a:pPr>
            <a:r>
              <a:rPr lang="sl-SI" sz="3200" dirty="0" smtClean="0"/>
              <a:t> KARUZIJANKE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KLARISE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DOMINIKANKE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ŠOLSKE SESTRE</a:t>
            </a:r>
            <a:endParaRPr lang="sl-SI" sz="3200" dirty="0"/>
          </a:p>
        </p:txBody>
      </p:sp>
      <p:pic>
        <p:nvPicPr>
          <p:cNvPr id="5" name="Picture 2" descr="http://radio.ognjisce.si/get_img?NrImage=1&amp;NrArticle=50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972" y="1705232"/>
            <a:ext cx="6583586" cy="370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9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Kdo je na sliki?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15762" y="2471352"/>
            <a:ext cx="7521147" cy="2561968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/>
            </a:pPr>
            <a:r>
              <a:rPr lang="sl-SI" sz="3200" dirty="0" smtClean="0"/>
              <a:t> KARUZIJANKE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</a:t>
            </a:r>
            <a:r>
              <a:rPr lang="sl-SI" sz="3200" u="sng" dirty="0" smtClean="0"/>
              <a:t>KLARISE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DOMINIKANKE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ŠOLSKE SESTRE</a:t>
            </a:r>
            <a:endParaRPr lang="sl-SI" sz="3200" dirty="0"/>
          </a:p>
        </p:txBody>
      </p:sp>
      <p:pic>
        <p:nvPicPr>
          <p:cNvPr id="5" name="Picture 2" descr="http://radio.ognjisce.si/get_img?NrImage=1&amp;NrArticle=50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972" y="1705232"/>
            <a:ext cx="6583586" cy="370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35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Kdo je na sliki?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21368" y="2471352"/>
            <a:ext cx="8515541" cy="2561968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/>
            </a:pPr>
            <a:r>
              <a:rPr lang="sl-SI" sz="3200" dirty="0" smtClean="0"/>
              <a:t> KARUZIJANKE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KLARISE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FRANČIŠKANKE MARIJINE MISIJONARKE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USMILJENKE</a:t>
            </a:r>
            <a:endParaRPr lang="sl-SI" sz="3200" dirty="0"/>
          </a:p>
        </p:txBody>
      </p:sp>
      <p:pic>
        <p:nvPicPr>
          <p:cNvPr id="6" name="Picture 2" descr="slika skupnosti 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775" y="299510"/>
            <a:ext cx="4281306" cy="321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33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Kdo je na sliki?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21368" y="2471352"/>
            <a:ext cx="8515541" cy="2561968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/>
            </a:pPr>
            <a:r>
              <a:rPr lang="sl-SI" sz="3200" dirty="0" smtClean="0"/>
              <a:t> KARUZIJANKE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KLARISE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</a:t>
            </a:r>
            <a:r>
              <a:rPr lang="sl-SI" sz="3200" u="sng" dirty="0" smtClean="0"/>
              <a:t>FRANČIŠKANKE MARIJINE MISIJONARKE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USMILJENKE</a:t>
            </a:r>
            <a:endParaRPr lang="sl-SI" sz="3200" dirty="0"/>
          </a:p>
        </p:txBody>
      </p:sp>
      <p:pic>
        <p:nvPicPr>
          <p:cNvPr id="6" name="Picture 2" descr="slika skupnosti 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775" y="299510"/>
            <a:ext cx="4281306" cy="321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73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Kdo je na sliki?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15762" y="2471352"/>
            <a:ext cx="7521147" cy="2561968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/>
            </a:pPr>
            <a:r>
              <a:rPr lang="sl-SI" sz="3200" dirty="0" smtClean="0"/>
              <a:t> KARUZIJANKE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KLARISE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URŠULINKE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ŠOLSKE SESTRE</a:t>
            </a:r>
            <a:endParaRPr lang="sl-SI" sz="3200" dirty="0"/>
          </a:p>
        </p:txBody>
      </p:sp>
      <p:pic>
        <p:nvPicPr>
          <p:cNvPr id="6" name="Picture 2" descr="http://ursulinke.rkc.si/javno/novice/2014_08_29_provkonf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29328"/>
            <a:ext cx="4637903" cy="309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54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Kdo je na sliki?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15762" y="2471352"/>
            <a:ext cx="7521147" cy="2561968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/>
            </a:pPr>
            <a:r>
              <a:rPr lang="sl-SI" sz="3200" dirty="0" smtClean="0"/>
              <a:t> KARUZIJANKE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KLARISE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</a:t>
            </a:r>
            <a:r>
              <a:rPr lang="sl-SI" sz="3200" u="sng" dirty="0" smtClean="0"/>
              <a:t>URŠULINKE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ŠOLSKE SESTRE</a:t>
            </a:r>
            <a:endParaRPr lang="sl-SI" sz="3200" dirty="0"/>
          </a:p>
        </p:txBody>
      </p:sp>
      <p:pic>
        <p:nvPicPr>
          <p:cNvPr id="6" name="Picture 2" descr="http://ursulinke.rkc.si/javno/novice/2014_08_29_provkonf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29328"/>
            <a:ext cx="4637903" cy="309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28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KOLIKO ŽUPNIJ JE V SLOVENIJI, ČE VEŠ, DA JE V SLOVENIJI 452 OBIČAJNIH OSNOVNIH ŠOL?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92924" y="2471352"/>
            <a:ext cx="6443985" cy="2561968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/>
            </a:pPr>
            <a:r>
              <a:rPr lang="sl-SI" sz="3200" dirty="0" smtClean="0"/>
              <a:t> 428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 503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785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1215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94566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 katero škofijo spada župnija Domžale?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2592925" y="2735179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800" smtClean="0"/>
              <a:t>Nadškofija Ljubljana</a:t>
            </a:r>
          </a:p>
          <a:p>
            <a:r>
              <a:rPr lang="sl-SI" sz="2800" smtClean="0"/>
              <a:t>Nadškofija Maribor</a:t>
            </a:r>
          </a:p>
          <a:p>
            <a:r>
              <a:rPr lang="sl-SI" sz="2800" smtClean="0"/>
              <a:t>Škofija Celje</a:t>
            </a:r>
          </a:p>
          <a:p>
            <a:r>
              <a:rPr lang="sl-SI" sz="2800" smtClean="0"/>
              <a:t>Škofija Novo mesto</a:t>
            </a:r>
          </a:p>
          <a:p>
            <a:r>
              <a:rPr lang="sl-SI" sz="2800" smtClean="0"/>
              <a:t>Škofija Murska Sobota</a:t>
            </a:r>
          </a:p>
          <a:p>
            <a:r>
              <a:rPr lang="sl-SI" sz="2800" smtClean="0"/>
              <a:t>Škofija Koper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2726854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KOLIKO ŽUPNIJ JE V SLOVENIJI, ČE VEŠ, DA JE V SLOVENIJI 452 OBIČAJNIH OSNOVNIH ŠOL?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92924" y="2471352"/>
            <a:ext cx="6443985" cy="2561968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/>
            </a:pPr>
            <a:r>
              <a:rPr lang="sl-SI" sz="3200" dirty="0" smtClean="0"/>
              <a:t> 428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 503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</a:t>
            </a:r>
            <a:r>
              <a:rPr lang="sl-SI" sz="3200" u="sng" dirty="0" smtClean="0"/>
              <a:t>785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1215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21738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KATERA REDOVNA SKUPNOST OPRAVLJA NAVEČ ŽUPNIJ?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92924" y="2471352"/>
            <a:ext cx="6443985" cy="2561968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/>
            </a:pPr>
            <a:r>
              <a:rPr lang="sl-SI" sz="3200" dirty="0" smtClean="0"/>
              <a:t> JEZUITI 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 FRANČIŠKANI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SELEZIJANCI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DOMINIKANCI 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47689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KATERA REDOVNA SKUPNOST OPRAVLJA NAVEČ ŽUPNIJ?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92924" y="2471352"/>
            <a:ext cx="6443985" cy="2561968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/>
            </a:pPr>
            <a:r>
              <a:rPr lang="sl-SI" sz="3200" dirty="0" smtClean="0"/>
              <a:t> JEZUITI (5)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 FRANČIŠKANI (15)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</a:t>
            </a:r>
            <a:r>
              <a:rPr lang="sl-SI" sz="3200" u="sng" dirty="0" smtClean="0"/>
              <a:t>SELEZIJANCI (21) 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MINORITI (10)</a:t>
            </a:r>
            <a:endParaRPr lang="sl-SI" sz="3200" dirty="0"/>
          </a:p>
        </p:txBody>
      </p:sp>
      <p:pic>
        <p:nvPicPr>
          <p:cNvPr id="4" name="Picture 4" descr="http://www.kamnik.si/resources/files/pic/JANJA_2014/JULIJ/NOVA_MASA/IMG_8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334" y="2117557"/>
            <a:ext cx="4604278" cy="307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9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KATERI SKUPNOSTI PRIPADA VELIK MOJSTER MOZAIKOV NA SLIKI?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92924" y="2471352"/>
            <a:ext cx="6443985" cy="2561968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/>
            </a:pPr>
            <a:r>
              <a:rPr lang="sl-SI" sz="3200" dirty="0" smtClean="0"/>
              <a:t> JEZUITIOM 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 FRANČIŠKANOM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LAZARISTOM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DOMINIKANCI </a:t>
            </a:r>
            <a:endParaRPr lang="sl-SI" sz="3200" dirty="0"/>
          </a:p>
        </p:txBody>
      </p:sp>
      <p:pic>
        <p:nvPicPr>
          <p:cNvPr id="4" name="Picture 4" descr="http://elenafranco.com/wp-content/uploads/2014/09/chapel_pho_lda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60" y="2382251"/>
            <a:ext cx="4522898" cy="301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95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KATERI SKUPNOSTI PRIPADA VELIK MOJSTER MOZAIKOV NA SLIKI?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92924" y="2471352"/>
            <a:ext cx="6443985" cy="2561968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/>
            </a:pPr>
            <a:r>
              <a:rPr lang="sl-SI" sz="3200" dirty="0" smtClean="0"/>
              <a:t> </a:t>
            </a:r>
            <a:r>
              <a:rPr lang="sl-SI" sz="3200" u="sng" dirty="0" smtClean="0"/>
              <a:t>JEZUITIOM 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 FRANČIŠKANOM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LAZARISTOM</a:t>
            </a:r>
          </a:p>
          <a:p>
            <a:pPr>
              <a:buFont typeface="+mj-lt"/>
              <a:buAutoNum type="alphaUcPeriod"/>
            </a:pPr>
            <a:r>
              <a:rPr lang="sl-SI" sz="3200" dirty="0" smtClean="0"/>
              <a:t> DOMINIKANCI </a:t>
            </a:r>
            <a:endParaRPr lang="sl-SI" sz="3200" dirty="0"/>
          </a:p>
        </p:txBody>
      </p:sp>
      <p:pic>
        <p:nvPicPr>
          <p:cNvPr id="4" name="Picture 4" descr="http://elenafranco.com/wp-content/uploads/2014/09/chapel_pho_lda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60" y="2382251"/>
            <a:ext cx="4522898" cy="301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58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Katera od spodnjih trditev ne velja za Skavte v Sloveniji?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 smtClean="0"/>
          </a:p>
          <a:p>
            <a:pPr>
              <a:buAutoNum type="alphaUcParenR"/>
            </a:pPr>
            <a:r>
              <a:rPr lang="sl-SI" b="1" dirty="0" err="1" smtClean="0"/>
              <a:t>Skavtstvo</a:t>
            </a:r>
            <a:r>
              <a:rPr lang="sl-SI" b="1" dirty="0" smtClean="0"/>
              <a:t> </a:t>
            </a:r>
            <a:r>
              <a:rPr lang="sl-SI" b="1" dirty="0"/>
              <a:t>se je v Sloveniji začelo že 22. oktobra </a:t>
            </a:r>
            <a:r>
              <a:rPr lang="sl-SI" b="1" dirty="0" smtClean="0"/>
              <a:t>1922. Po </a:t>
            </a:r>
            <a:r>
              <a:rPr lang="sl-SI" b="1" dirty="0"/>
              <a:t>drugi svetovni vojni skavtska organizacija zaradi političnih razmer ni bila dovoljena</a:t>
            </a:r>
            <a:r>
              <a:rPr lang="sl-SI" b="1" dirty="0" smtClean="0"/>
              <a:t>.</a:t>
            </a:r>
          </a:p>
          <a:p>
            <a:pPr>
              <a:buAutoNum type="alphaUcParenR"/>
            </a:pPr>
            <a:r>
              <a:rPr lang="sl-SI" b="1" dirty="0" smtClean="0"/>
              <a:t> V </a:t>
            </a:r>
            <a:r>
              <a:rPr lang="sl-SI" b="1" dirty="0"/>
              <a:t>60-ih letih je </a:t>
            </a:r>
            <a:r>
              <a:rPr lang="sl-SI" b="1" dirty="0" err="1"/>
              <a:t>skavtstvo</a:t>
            </a:r>
            <a:r>
              <a:rPr lang="sl-SI" b="1" dirty="0"/>
              <a:t> poskušal oživeti Boris Kham. </a:t>
            </a:r>
          </a:p>
          <a:p>
            <a:pPr>
              <a:buAutoNum type="alphaUcParenR"/>
            </a:pPr>
            <a:r>
              <a:rPr lang="sl-SI" b="1" dirty="0" smtClean="0"/>
              <a:t>Organizacija </a:t>
            </a:r>
            <a:r>
              <a:rPr lang="sl-SI" b="1" dirty="0"/>
              <a:t>je delovala v ilegali do 31. marca 1990, ko je bilo ustanovljeno Združenje slovenskih katoliških skavtinj in skavtov, ki je štelo 70 članov. To je bila edina skavtska organizacija v takratni Jugoslaviji, ena prvih v Vzhodni in Srednji Evropi ter prvo katoliško združenje, ki je nastalo po 2. svetovni vojni v Sloveniji</a:t>
            </a:r>
            <a:r>
              <a:rPr lang="sl-SI" b="1" dirty="0" smtClean="0"/>
              <a:t>.</a:t>
            </a:r>
          </a:p>
          <a:p>
            <a:pPr>
              <a:buAutoNum type="alphaUcParenR"/>
            </a:pPr>
            <a:r>
              <a:rPr lang="sl-SI" b="1" dirty="0" smtClean="0"/>
              <a:t>Od leta 2003 je </a:t>
            </a:r>
            <a:r>
              <a:rPr lang="sl-SI" b="1" dirty="0" err="1" smtClean="0"/>
              <a:t>skavtstvo</a:t>
            </a:r>
            <a:r>
              <a:rPr lang="sl-SI" b="1" dirty="0" smtClean="0"/>
              <a:t> v Sloveniji spet v zatonu. </a:t>
            </a:r>
          </a:p>
          <a:p>
            <a:pPr marL="0" indent="0">
              <a:buNone/>
            </a:pPr>
            <a:endParaRPr lang="sl-SI" b="1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779591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Katera od spodnjih trditev ne velja za Skavte v Sloveniji?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 smtClean="0"/>
          </a:p>
          <a:p>
            <a:pPr>
              <a:buAutoNum type="alphaUcParenR"/>
            </a:pPr>
            <a:r>
              <a:rPr lang="sl-SI" b="1" dirty="0" err="1" smtClean="0"/>
              <a:t>Skavtstvo</a:t>
            </a:r>
            <a:r>
              <a:rPr lang="sl-SI" b="1" dirty="0" smtClean="0"/>
              <a:t> </a:t>
            </a:r>
            <a:r>
              <a:rPr lang="sl-SI" b="1" dirty="0"/>
              <a:t>se je v Sloveniji začelo že 22. oktobra </a:t>
            </a:r>
            <a:r>
              <a:rPr lang="sl-SI" b="1" dirty="0" smtClean="0"/>
              <a:t>1922. Po </a:t>
            </a:r>
            <a:r>
              <a:rPr lang="sl-SI" b="1" dirty="0"/>
              <a:t>drugi svetovni vojni skavtska organizacija zaradi političnih razmer ni bila dovoljena</a:t>
            </a:r>
            <a:r>
              <a:rPr lang="sl-SI" b="1" dirty="0" smtClean="0"/>
              <a:t>.</a:t>
            </a:r>
          </a:p>
          <a:p>
            <a:pPr>
              <a:buAutoNum type="alphaUcParenR"/>
            </a:pPr>
            <a:r>
              <a:rPr lang="sl-SI" b="1" dirty="0" smtClean="0"/>
              <a:t> V </a:t>
            </a:r>
            <a:r>
              <a:rPr lang="sl-SI" b="1" dirty="0"/>
              <a:t>60-ih letih je </a:t>
            </a:r>
            <a:r>
              <a:rPr lang="sl-SI" b="1" dirty="0" err="1"/>
              <a:t>skavtstvo</a:t>
            </a:r>
            <a:r>
              <a:rPr lang="sl-SI" b="1" dirty="0"/>
              <a:t> poskušal oživeti Boris Kham. </a:t>
            </a:r>
          </a:p>
          <a:p>
            <a:pPr>
              <a:buAutoNum type="alphaUcParenR"/>
            </a:pPr>
            <a:r>
              <a:rPr lang="sl-SI" b="1" dirty="0" smtClean="0"/>
              <a:t>Organizacija </a:t>
            </a:r>
            <a:r>
              <a:rPr lang="sl-SI" b="1" dirty="0"/>
              <a:t>je delovala v ilegali do 31. marca 1990, ko je bilo ustanovljeno Združenje slovenskih katoliških skavtinj in skavtov, ki je štelo 70 članov. To je bila edina skavtska organizacija v takratni Jugoslaviji, ena prvih v Vzhodni in Srednji Evropi ter prvo katoliško združenje, ki je nastalo po 2. svetovni vojni v Sloveniji</a:t>
            </a:r>
            <a:r>
              <a:rPr lang="sl-SI" b="1" dirty="0" smtClean="0"/>
              <a:t>.</a:t>
            </a:r>
          </a:p>
          <a:p>
            <a:pPr>
              <a:buAutoNum type="alphaUcParenR"/>
            </a:pPr>
            <a:r>
              <a:rPr lang="sl-SI" b="1" u="sng" dirty="0" smtClean="0"/>
              <a:t>Od leta 2003 je </a:t>
            </a:r>
            <a:r>
              <a:rPr lang="sl-SI" b="1" u="sng" dirty="0" err="1" smtClean="0"/>
              <a:t>skavtstvo</a:t>
            </a:r>
            <a:r>
              <a:rPr lang="sl-SI" b="1" u="sng" dirty="0" smtClean="0"/>
              <a:t> v Sloveniji spet v zatonu. </a:t>
            </a:r>
          </a:p>
          <a:p>
            <a:pPr marL="0" indent="0">
              <a:buNone/>
            </a:pPr>
            <a:endParaRPr lang="sl-SI" b="1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634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07950" y="624110"/>
            <a:ext cx="8915400" cy="1280890"/>
          </a:xfrm>
        </p:spPr>
        <p:txBody>
          <a:bodyPr/>
          <a:lstStyle/>
          <a:p>
            <a:r>
              <a:rPr lang="sl-SI" dirty="0" smtClean="0"/>
              <a:t>Katera trditev ne velja za ORATORIJE v Sloveniji?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107949" y="2181726"/>
            <a:ext cx="8915400" cy="3777622"/>
          </a:xfrm>
        </p:spPr>
        <p:txBody>
          <a:bodyPr>
            <a:normAutofit/>
          </a:bodyPr>
          <a:lstStyle/>
          <a:p>
            <a:pPr>
              <a:buFont typeface="+mj-lt"/>
              <a:buAutoNum type="alphaUcPeriod"/>
            </a:pPr>
            <a:r>
              <a:rPr lang="sl-SI" dirty="0" smtClean="0"/>
              <a:t>V </a:t>
            </a:r>
            <a:r>
              <a:rPr lang="sl-SI" dirty="0"/>
              <a:t>Slovenijo je oratorij v obliki nedeljskega in vsakodnevnega oratorija prišel skupaj s salezijanci in salezijanci </a:t>
            </a:r>
            <a:r>
              <a:rPr lang="sl-SI" dirty="0" err="1"/>
              <a:t>sotrudniki</a:t>
            </a:r>
            <a:r>
              <a:rPr lang="sl-SI" dirty="0"/>
              <a:t> v letu 1901. </a:t>
            </a:r>
            <a:endParaRPr lang="sl-SI" dirty="0" smtClean="0"/>
          </a:p>
          <a:p>
            <a:pPr>
              <a:buFont typeface="+mj-lt"/>
              <a:buAutoNum type="alphaUcPeriod"/>
            </a:pPr>
            <a:r>
              <a:rPr lang="sl-SI" b="1" dirty="0" smtClean="0"/>
              <a:t>V času po II. svetovni vojni so bili oratoriji še posebej živi. </a:t>
            </a:r>
          </a:p>
          <a:p>
            <a:pPr>
              <a:buFont typeface="+mj-lt"/>
              <a:buAutoNum type="alphaUcPeriod"/>
            </a:pPr>
            <a:r>
              <a:rPr lang="sl-SI" dirty="0" smtClean="0"/>
              <a:t>Leta </a:t>
            </a:r>
            <a:r>
              <a:rPr lang="sl-SI" dirty="0"/>
              <a:t>1988 je Salezijanska družina po vsem svetu obhajala stoletnico don </a:t>
            </a:r>
            <a:r>
              <a:rPr lang="sl-SI" dirty="0" err="1"/>
              <a:t>Boskove</a:t>
            </a:r>
            <a:r>
              <a:rPr lang="sl-SI" dirty="0"/>
              <a:t> smrti. To je bila tudi v Sloveniji spodbuda za nove korake aktivnega dela za slovensko mladino. Slovenski salezijanci so z mladimi animatorji pripravili projekt Don </a:t>
            </a:r>
            <a:r>
              <a:rPr lang="sl-SI" dirty="0" err="1"/>
              <a:t>Boskov</a:t>
            </a:r>
            <a:r>
              <a:rPr lang="sl-SI" dirty="0"/>
              <a:t> šotor, ki je krožil predvsem po salezijanskih župnijah. Sestre HMP so v župniji Ljubljana sv. Jakob pripravile katehetski program v oratorijskem slogu z naslovom </a:t>
            </a:r>
            <a:r>
              <a:rPr lang="sl-SI" dirty="0" err="1"/>
              <a:t>Bambo</a:t>
            </a:r>
            <a:r>
              <a:rPr lang="sl-SI" dirty="0"/>
              <a:t> in z vsebinskim sporočilom o zakramentih. Oba programa sta imela vse elemente današnjega oratorija.</a:t>
            </a:r>
          </a:p>
          <a:p>
            <a:pPr>
              <a:buFont typeface="+mj-lt"/>
              <a:buAutoNum type="alphaUcPeriod"/>
            </a:pPr>
            <a:r>
              <a:rPr lang="sl-SI" b="1" dirty="0" smtClean="0"/>
              <a:t>Od leta 1995 izhaja  </a:t>
            </a:r>
            <a:r>
              <a:rPr lang="sl-SI" b="1" dirty="0"/>
              <a:t>Oratorijski priročnik – poenotenje in razširitev oratorija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76997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07950" y="624110"/>
            <a:ext cx="8915400" cy="1280890"/>
          </a:xfrm>
        </p:spPr>
        <p:txBody>
          <a:bodyPr/>
          <a:lstStyle/>
          <a:p>
            <a:r>
              <a:rPr lang="sl-SI" dirty="0" smtClean="0"/>
              <a:t>Katera trditev ne velja za ORATORIJE v Sloveniji?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107949" y="2181726"/>
            <a:ext cx="8915400" cy="3777622"/>
          </a:xfrm>
        </p:spPr>
        <p:txBody>
          <a:bodyPr>
            <a:normAutofit/>
          </a:bodyPr>
          <a:lstStyle/>
          <a:p>
            <a:pPr>
              <a:buFont typeface="+mj-lt"/>
              <a:buAutoNum type="alphaUcPeriod"/>
            </a:pPr>
            <a:r>
              <a:rPr lang="sl-SI" dirty="0" smtClean="0"/>
              <a:t>V </a:t>
            </a:r>
            <a:r>
              <a:rPr lang="sl-SI" dirty="0"/>
              <a:t>Slovenijo je oratorij v obliki nedeljskega in vsakodnevnega oratorija prišel skupaj s salezijanci in salezijanci </a:t>
            </a:r>
            <a:r>
              <a:rPr lang="sl-SI" dirty="0" err="1"/>
              <a:t>sotrudniki</a:t>
            </a:r>
            <a:r>
              <a:rPr lang="sl-SI" dirty="0"/>
              <a:t> v letu 1901. </a:t>
            </a:r>
            <a:endParaRPr lang="sl-SI" dirty="0" smtClean="0"/>
          </a:p>
          <a:p>
            <a:pPr>
              <a:buFont typeface="+mj-lt"/>
              <a:buAutoNum type="alphaUcPeriod"/>
            </a:pPr>
            <a:r>
              <a:rPr lang="sl-SI" b="1" u="sng" dirty="0" smtClean="0"/>
              <a:t>V času po II. svetovni vojni so bili oratoriji še posebej živi. </a:t>
            </a:r>
          </a:p>
          <a:p>
            <a:pPr>
              <a:buFont typeface="+mj-lt"/>
              <a:buAutoNum type="alphaUcPeriod"/>
            </a:pPr>
            <a:r>
              <a:rPr lang="sl-SI" dirty="0" smtClean="0"/>
              <a:t>Leta </a:t>
            </a:r>
            <a:r>
              <a:rPr lang="sl-SI" dirty="0"/>
              <a:t>1988 je Salezijanska družina po vsem svetu obhajala stoletnico don </a:t>
            </a:r>
            <a:r>
              <a:rPr lang="sl-SI" dirty="0" err="1"/>
              <a:t>Boskove</a:t>
            </a:r>
            <a:r>
              <a:rPr lang="sl-SI" dirty="0"/>
              <a:t> smrti. To je bila tudi v Sloveniji spodbuda za nove korake aktivnega dela za slovensko mladino. Slovenski salezijanci so z mladimi animatorji pripravili projekt Don </a:t>
            </a:r>
            <a:r>
              <a:rPr lang="sl-SI" dirty="0" err="1"/>
              <a:t>Boskov</a:t>
            </a:r>
            <a:r>
              <a:rPr lang="sl-SI" dirty="0"/>
              <a:t> šotor, ki je krožil predvsem po salezijanskih župnijah. Sestre HMP so v župniji Ljubljana sv. Jakob pripravile katehetski program v oratorijskem slogu z naslovom </a:t>
            </a:r>
            <a:r>
              <a:rPr lang="sl-SI" dirty="0" err="1"/>
              <a:t>Bambo</a:t>
            </a:r>
            <a:r>
              <a:rPr lang="sl-SI" dirty="0"/>
              <a:t> in z vsebinskim sporočilom o zakramentih. Oba programa sta imela vse elemente današnjega oratorija.</a:t>
            </a:r>
          </a:p>
          <a:p>
            <a:pPr>
              <a:buFont typeface="+mj-lt"/>
              <a:buAutoNum type="alphaUcPeriod"/>
            </a:pPr>
            <a:r>
              <a:rPr lang="sl-SI" b="1" dirty="0" smtClean="0"/>
              <a:t>Od leta 1995 izhaja  </a:t>
            </a:r>
            <a:r>
              <a:rPr lang="sl-SI" b="1" dirty="0"/>
              <a:t>Oratorijski priročnik – poenotenje in razširitev oratorija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1355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Koliko cerkva je v Sloveniji?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/>
            </a:pPr>
            <a:r>
              <a:rPr lang="sl-SI" sz="2400" dirty="0" smtClean="0"/>
              <a:t> Okoli 1500. </a:t>
            </a:r>
          </a:p>
          <a:p>
            <a:pPr>
              <a:buFont typeface="+mj-lt"/>
              <a:buAutoNum type="alphaUcPeriod"/>
            </a:pPr>
            <a:r>
              <a:rPr lang="sl-SI" sz="2400" dirty="0" smtClean="0"/>
              <a:t> Okoli 2000. </a:t>
            </a:r>
          </a:p>
          <a:p>
            <a:pPr>
              <a:buFont typeface="+mj-lt"/>
              <a:buAutoNum type="alphaUcPeriod"/>
            </a:pPr>
            <a:r>
              <a:rPr lang="sl-SI" sz="2400" dirty="0" smtClean="0"/>
              <a:t> Malo manj kot 2500. </a:t>
            </a:r>
          </a:p>
          <a:p>
            <a:pPr>
              <a:buFont typeface="+mj-lt"/>
              <a:buAutoNum type="alphaUcPeriod"/>
            </a:pPr>
            <a:r>
              <a:rPr lang="sl-SI" sz="2400" dirty="0" smtClean="0"/>
              <a:t> Skoraj 3000.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3011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 katero škofijo spada župnija Domžale?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2592925" y="2735179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800" u="sng" dirty="0" smtClean="0"/>
              <a:t>Nadškofija Ljubljana</a:t>
            </a:r>
          </a:p>
          <a:p>
            <a:r>
              <a:rPr lang="sl-SI" sz="2800" dirty="0" smtClean="0"/>
              <a:t>Nadškofija Maribor</a:t>
            </a:r>
          </a:p>
          <a:p>
            <a:r>
              <a:rPr lang="sl-SI" sz="2800" dirty="0" smtClean="0"/>
              <a:t>Škofija Celje</a:t>
            </a:r>
          </a:p>
          <a:p>
            <a:r>
              <a:rPr lang="sl-SI" sz="2800" dirty="0" smtClean="0"/>
              <a:t>Škofija Novo mesto</a:t>
            </a:r>
          </a:p>
          <a:p>
            <a:r>
              <a:rPr lang="sl-SI" sz="2800" dirty="0" smtClean="0"/>
              <a:t>Škofija Murska Sobota</a:t>
            </a:r>
          </a:p>
          <a:p>
            <a:r>
              <a:rPr lang="sl-SI" sz="2800" dirty="0" smtClean="0"/>
              <a:t>Škofija Koper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89411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Koliko cerkva je v Sloveniji?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/>
            </a:pPr>
            <a:r>
              <a:rPr lang="sl-SI" sz="2400" dirty="0" smtClean="0"/>
              <a:t> Okoli 1500. </a:t>
            </a:r>
          </a:p>
          <a:p>
            <a:pPr>
              <a:buFont typeface="+mj-lt"/>
              <a:buAutoNum type="alphaUcPeriod"/>
            </a:pPr>
            <a:r>
              <a:rPr lang="sl-SI" sz="2400" dirty="0" smtClean="0"/>
              <a:t> Okoli 2000. </a:t>
            </a:r>
          </a:p>
          <a:p>
            <a:pPr>
              <a:buFont typeface="+mj-lt"/>
              <a:buAutoNum type="alphaUcPeriod"/>
            </a:pPr>
            <a:r>
              <a:rPr lang="sl-SI" sz="2400" dirty="0" smtClean="0"/>
              <a:t> Malo manj kot 2500. </a:t>
            </a:r>
          </a:p>
          <a:p>
            <a:pPr>
              <a:buFont typeface="+mj-lt"/>
              <a:buAutoNum type="alphaUcPeriod"/>
            </a:pPr>
            <a:r>
              <a:rPr lang="sl-SI" sz="2400" dirty="0" smtClean="0"/>
              <a:t> </a:t>
            </a:r>
            <a:r>
              <a:rPr lang="sl-SI" sz="2400" u="sng" dirty="0" smtClean="0"/>
              <a:t>Skoraj 3000. </a:t>
            </a:r>
            <a:endParaRPr lang="sl-SI" sz="2400" u="sng" dirty="0"/>
          </a:p>
        </p:txBody>
      </p:sp>
    </p:spTree>
    <p:extLst>
      <p:ext uri="{BB962C8B-B14F-4D97-AF65-F5344CB8AC3E}">
        <p14:creationId xmlns:p14="http://schemas.microsoft.com/office/powerpoint/2010/main" val="40269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Koliko cerkva je v Sloveniji?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/>
            </a:pPr>
            <a:r>
              <a:rPr lang="sl-SI" sz="2400" dirty="0" smtClean="0"/>
              <a:t> Okoli 1500. </a:t>
            </a:r>
          </a:p>
          <a:p>
            <a:pPr>
              <a:buFont typeface="+mj-lt"/>
              <a:buAutoNum type="alphaUcPeriod"/>
            </a:pPr>
            <a:r>
              <a:rPr lang="sl-SI" sz="2400" dirty="0" smtClean="0"/>
              <a:t> Okoli 2000. </a:t>
            </a:r>
          </a:p>
          <a:p>
            <a:pPr>
              <a:buFont typeface="+mj-lt"/>
              <a:buAutoNum type="alphaUcPeriod"/>
            </a:pPr>
            <a:r>
              <a:rPr lang="sl-SI" sz="2400" dirty="0" smtClean="0"/>
              <a:t> Malo manj kot 2500. </a:t>
            </a:r>
          </a:p>
          <a:p>
            <a:pPr>
              <a:buFont typeface="+mj-lt"/>
              <a:buAutoNum type="alphaUcPeriod"/>
            </a:pPr>
            <a:r>
              <a:rPr lang="sl-SI" sz="2400" dirty="0" smtClean="0"/>
              <a:t> Skoraj 3000.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31536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Koliko cerkva je v Sloveniji?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/>
            </a:pPr>
            <a:r>
              <a:rPr lang="sl-SI" sz="2400" dirty="0" smtClean="0"/>
              <a:t> Okoli 1500. </a:t>
            </a:r>
          </a:p>
          <a:p>
            <a:pPr>
              <a:buFont typeface="+mj-lt"/>
              <a:buAutoNum type="alphaUcPeriod"/>
            </a:pPr>
            <a:r>
              <a:rPr lang="sl-SI" sz="2400" dirty="0" smtClean="0"/>
              <a:t> Okoli 2000. </a:t>
            </a:r>
          </a:p>
          <a:p>
            <a:pPr>
              <a:buFont typeface="+mj-lt"/>
              <a:buAutoNum type="alphaUcPeriod"/>
            </a:pPr>
            <a:r>
              <a:rPr lang="sl-SI" sz="2400" dirty="0" smtClean="0"/>
              <a:t> Malo manj kot 2500. </a:t>
            </a:r>
          </a:p>
          <a:p>
            <a:pPr>
              <a:buFont typeface="+mj-lt"/>
              <a:buAutoNum type="alphaUcPeriod"/>
            </a:pPr>
            <a:r>
              <a:rPr lang="sl-SI" sz="2400" dirty="0" smtClean="0"/>
              <a:t> Skoraj 3000.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21241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Kateremu svetniku je v Sloveniji posvečenih največ cerkva?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/>
            </a:pPr>
            <a:r>
              <a:rPr lang="sl-SI" sz="2400" dirty="0"/>
              <a:t> </a:t>
            </a:r>
            <a:r>
              <a:rPr lang="sl-SI" sz="2400" dirty="0" smtClean="0"/>
              <a:t>Sv. Frančišku </a:t>
            </a:r>
            <a:r>
              <a:rPr lang="sl-SI" sz="2400" dirty="0" err="1" smtClean="0"/>
              <a:t>Assisškemu</a:t>
            </a:r>
            <a:r>
              <a:rPr lang="sl-SI" sz="2400" dirty="0" smtClean="0"/>
              <a:t>.  </a:t>
            </a:r>
          </a:p>
          <a:p>
            <a:pPr>
              <a:buFont typeface="+mj-lt"/>
              <a:buAutoNum type="alphaUcPeriod"/>
            </a:pPr>
            <a:r>
              <a:rPr lang="sl-SI" sz="2400" dirty="0" smtClean="0"/>
              <a:t> Sv. Antonu Padovanskemu. </a:t>
            </a:r>
          </a:p>
          <a:p>
            <a:pPr>
              <a:buFont typeface="+mj-lt"/>
              <a:buAutoNum type="alphaUcPeriod"/>
            </a:pPr>
            <a:r>
              <a:rPr lang="sl-SI" sz="2400" dirty="0" smtClean="0"/>
              <a:t> Sv. Nikolaju.  </a:t>
            </a:r>
          </a:p>
          <a:p>
            <a:pPr>
              <a:buFont typeface="+mj-lt"/>
              <a:buAutoNum type="alphaUcPeriod"/>
            </a:pPr>
            <a:r>
              <a:rPr lang="sl-SI" sz="2400" dirty="0" smtClean="0"/>
              <a:t> Sv. Jožefu.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256701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Kateremu svetniku je v Sloveniji posvečenih največ cerkva?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/>
            </a:pPr>
            <a:r>
              <a:rPr lang="sl-SI" sz="2400" dirty="0"/>
              <a:t> </a:t>
            </a:r>
            <a:r>
              <a:rPr lang="sl-SI" sz="2400" dirty="0" smtClean="0"/>
              <a:t>Sv. Frančišku </a:t>
            </a:r>
            <a:r>
              <a:rPr lang="sl-SI" sz="2400" dirty="0" err="1" smtClean="0"/>
              <a:t>Assisškemu</a:t>
            </a:r>
            <a:r>
              <a:rPr lang="sl-SI" sz="2400" dirty="0" smtClean="0"/>
              <a:t>.  </a:t>
            </a:r>
          </a:p>
          <a:p>
            <a:pPr>
              <a:buFont typeface="+mj-lt"/>
              <a:buAutoNum type="alphaUcPeriod"/>
            </a:pPr>
            <a:r>
              <a:rPr lang="sl-SI" sz="2400" dirty="0" smtClean="0"/>
              <a:t> Sv. Antonu Padovanskemu. </a:t>
            </a:r>
          </a:p>
          <a:p>
            <a:pPr>
              <a:buFont typeface="+mj-lt"/>
              <a:buAutoNum type="alphaUcPeriod"/>
            </a:pPr>
            <a:r>
              <a:rPr lang="sl-SI" sz="2400" dirty="0" smtClean="0"/>
              <a:t> </a:t>
            </a:r>
            <a:r>
              <a:rPr lang="sl-SI" sz="2400" u="sng" dirty="0" smtClean="0"/>
              <a:t>Sv. Nikolaju. (okoli 200 )  </a:t>
            </a:r>
          </a:p>
          <a:p>
            <a:pPr>
              <a:buFont typeface="+mj-lt"/>
              <a:buAutoNum type="alphaUcPeriod"/>
            </a:pPr>
            <a:r>
              <a:rPr lang="sl-SI" sz="2400" dirty="0" smtClean="0"/>
              <a:t> Sv. Jožefu.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62294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Kdaj smo se Slovenci posvetili Mariji?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/>
            </a:pPr>
            <a:r>
              <a:rPr lang="sl-SI" sz="2400" dirty="0"/>
              <a:t> </a:t>
            </a:r>
            <a:r>
              <a:rPr lang="sl-SI" sz="2400" dirty="0" smtClean="0"/>
              <a:t>25.  marca 1904. </a:t>
            </a:r>
          </a:p>
          <a:p>
            <a:pPr>
              <a:buFont typeface="+mj-lt"/>
              <a:buAutoNum type="alphaUcPeriod"/>
            </a:pPr>
            <a:r>
              <a:rPr lang="sl-SI" sz="2400" dirty="0" smtClean="0"/>
              <a:t> 8. decembra 1945. </a:t>
            </a:r>
          </a:p>
          <a:p>
            <a:pPr>
              <a:buFont typeface="+mj-lt"/>
              <a:buAutoNum type="alphaUcPeriod"/>
            </a:pPr>
            <a:r>
              <a:rPr lang="sl-SI" sz="2400" dirty="0" smtClean="0"/>
              <a:t> 8. septembra leta 1900. </a:t>
            </a:r>
          </a:p>
          <a:p>
            <a:pPr>
              <a:buFont typeface="+mj-lt"/>
              <a:buAutoNum type="alphaUcPeriod"/>
            </a:pPr>
            <a:r>
              <a:rPr lang="sl-SI" sz="2400" dirty="0"/>
              <a:t> 15. avgusta leta 1992 . </a:t>
            </a:r>
          </a:p>
        </p:txBody>
      </p:sp>
    </p:spTree>
    <p:extLst>
      <p:ext uri="{BB962C8B-B14F-4D97-AF65-F5344CB8AC3E}">
        <p14:creationId xmlns:p14="http://schemas.microsoft.com/office/powerpoint/2010/main" val="109605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Kdaj smo se Slovenci posvetili Mariji?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/>
            </a:pPr>
            <a:r>
              <a:rPr lang="sl-SI" sz="2400" dirty="0"/>
              <a:t> </a:t>
            </a:r>
            <a:r>
              <a:rPr lang="sl-SI" sz="2400" dirty="0" smtClean="0"/>
              <a:t>25.  marca 1904. </a:t>
            </a:r>
          </a:p>
          <a:p>
            <a:pPr>
              <a:buFont typeface="+mj-lt"/>
              <a:buAutoNum type="alphaUcPeriod"/>
            </a:pPr>
            <a:r>
              <a:rPr lang="sl-SI" sz="2400" dirty="0" smtClean="0"/>
              <a:t> 8. decembra 1945. </a:t>
            </a:r>
          </a:p>
          <a:p>
            <a:pPr>
              <a:buFont typeface="+mj-lt"/>
              <a:buAutoNum type="alphaUcPeriod"/>
            </a:pPr>
            <a:r>
              <a:rPr lang="sl-SI" sz="2400" dirty="0" smtClean="0"/>
              <a:t> 8. septembra leta 1900. </a:t>
            </a:r>
          </a:p>
          <a:p>
            <a:pPr>
              <a:buFont typeface="+mj-lt"/>
              <a:buAutoNum type="alphaUcPeriod"/>
            </a:pPr>
            <a:r>
              <a:rPr lang="sl-SI" sz="2400" dirty="0"/>
              <a:t> </a:t>
            </a:r>
            <a:r>
              <a:rPr lang="sl-SI" sz="2400" u="sng" dirty="0"/>
              <a:t>15. avgusta leta 1992 . </a:t>
            </a:r>
          </a:p>
        </p:txBody>
      </p:sp>
    </p:spTree>
    <p:extLst>
      <p:ext uri="{BB962C8B-B14F-4D97-AF65-F5344CB8AC3E}">
        <p14:creationId xmlns:p14="http://schemas.microsoft.com/office/powerpoint/2010/main" val="246816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68379" y="624109"/>
            <a:ext cx="10194758" cy="2247427"/>
          </a:xfrm>
        </p:spPr>
        <p:txBody>
          <a:bodyPr>
            <a:noAutofit/>
          </a:bodyPr>
          <a:lstStyle/>
          <a:p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Kaj </a:t>
            </a:r>
            <a:r>
              <a:rPr lang="sl-SI" sz="4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slovenska škofovska konferenca (SŠK)? </a:t>
            </a:r>
            <a:endParaRPr lang="sl-SI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92925" y="2735179"/>
            <a:ext cx="8915400" cy="3777622"/>
          </a:xfrm>
        </p:spPr>
        <p:txBody>
          <a:bodyPr>
            <a:normAutofit/>
          </a:bodyPr>
          <a:lstStyle/>
          <a:p>
            <a:r>
              <a:rPr lang="sl-SI" sz="2800" dirty="0" smtClean="0"/>
              <a:t>Je </a:t>
            </a:r>
            <a:r>
              <a:rPr lang="sl-SI" sz="2800" dirty="0"/>
              <a:t>zbor škofov Katoliške </a:t>
            </a:r>
            <a:r>
              <a:rPr lang="sl-SI" sz="2800" dirty="0" smtClean="0"/>
              <a:t>Cerkve v Sloveniji. </a:t>
            </a:r>
          </a:p>
          <a:p>
            <a:r>
              <a:rPr lang="sl-SI" sz="2800" dirty="0" smtClean="0"/>
              <a:t>V </a:t>
            </a:r>
            <a:r>
              <a:rPr lang="sl-SI" sz="2800" dirty="0"/>
              <a:t>okviru </a:t>
            </a:r>
            <a:r>
              <a:rPr lang="sl-SI" sz="2800" dirty="0" smtClean="0"/>
              <a:t>nje škofje </a:t>
            </a:r>
            <a:r>
              <a:rPr lang="sl-SI" sz="2800" dirty="0"/>
              <a:t>opravljajo </a:t>
            </a:r>
            <a:r>
              <a:rPr lang="sl-SI" sz="2800" dirty="0" smtClean="0"/>
              <a:t>svojo pastoralno, bogoslužno in katehetsko dejavnost.</a:t>
            </a:r>
          </a:p>
          <a:p>
            <a:r>
              <a:rPr lang="sl-SI" sz="2800" dirty="0" smtClean="0"/>
              <a:t>Je konferenca na kateri škofje novinarjem ob pomembnih dogodkih predstavijo svoja stališča.  </a:t>
            </a:r>
          </a:p>
          <a:p>
            <a:r>
              <a:rPr lang="sl-SI" sz="2800" dirty="0" smtClean="0"/>
              <a:t>Je najvišja </a:t>
            </a:r>
            <a:r>
              <a:rPr lang="sl-SI" sz="2800" dirty="0"/>
              <a:t>ustanovo </a:t>
            </a:r>
            <a:r>
              <a:rPr lang="sl-SI" sz="2800" i="1" dirty="0"/>
              <a:t>Katoliške Cerkve </a:t>
            </a:r>
            <a:r>
              <a:rPr lang="sl-SI" sz="2800" dirty="0"/>
              <a:t>v </a:t>
            </a:r>
            <a:r>
              <a:rPr lang="sl-SI" sz="2800" i="1" dirty="0"/>
              <a:t>Republiki Sloveniji</a:t>
            </a:r>
            <a:r>
              <a:rPr lang="sl-SI" sz="2800" dirty="0"/>
              <a:t>. </a:t>
            </a:r>
            <a:r>
              <a:rPr lang="sl-SI" sz="2800" dirty="0" smtClean="0"/>
              <a:t>Škofija Celje</a:t>
            </a:r>
          </a:p>
        </p:txBody>
      </p:sp>
    </p:spTree>
    <p:extLst>
      <p:ext uri="{BB962C8B-B14F-4D97-AF65-F5344CB8AC3E}">
        <p14:creationId xmlns:p14="http://schemas.microsoft.com/office/powerpoint/2010/main" val="925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68379" y="624109"/>
            <a:ext cx="10194758" cy="2247427"/>
          </a:xfrm>
        </p:spPr>
        <p:txBody>
          <a:bodyPr>
            <a:noAutofit/>
          </a:bodyPr>
          <a:lstStyle/>
          <a:p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Kaj </a:t>
            </a:r>
            <a:r>
              <a:rPr lang="sl-SI" sz="4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slovenska škofovska konferenca (SŠK)? </a:t>
            </a:r>
            <a:endParaRPr lang="sl-SI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92925" y="2735179"/>
            <a:ext cx="8915400" cy="3777622"/>
          </a:xfrm>
        </p:spPr>
        <p:txBody>
          <a:bodyPr>
            <a:normAutofit/>
          </a:bodyPr>
          <a:lstStyle/>
          <a:p>
            <a:r>
              <a:rPr lang="sl-SI" sz="2800" dirty="0" smtClean="0"/>
              <a:t>Je </a:t>
            </a:r>
            <a:r>
              <a:rPr lang="sl-SI" sz="2800" dirty="0"/>
              <a:t>zbor škofov Katoliške </a:t>
            </a:r>
            <a:r>
              <a:rPr lang="sl-SI" sz="2800" dirty="0" smtClean="0"/>
              <a:t>Cerkve v Sloveniji. </a:t>
            </a:r>
          </a:p>
          <a:p>
            <a:r>
              <a:rPr lang="sl-SI" sz="2800" dirty="0" smtClean="0"/>
              <a:t>V </a:t>
            </a:r>
            <a:r>
              <a:rPr lang="sl-SI" sz="2800" dirty="0"/>
              <a:t>okviru </a:t>
            </a:r>
            <a:r>
              <a:rPr lang="sl-SI" sz="2800" dirty="0" smtClean="0"/>
              <a:t>nje škofje </a:t>
            </a:r>
            <a:r>
              <a:rPr lang="sl-SI" sz="2800" dirty="0"/>
              <a:t>opravljajo </a:t>
            </a:r>
            <a:r>
              <a:rPr lang="sl-SI" sz="2800" dirty="0" smtClean="0"/>
              <a:t>svojo pastoralno, bogoslužno in katehetsko dejavnost.</a:t>
            </a:r>
          </a:p>
          <a:p>
            <a:r>
              <a:rPr lang="sl-SI" sz="2800" dirty="0" smtClean="0"/>
              <a:t>Je konferenca na kateri škofje novinarjem ob pomembnih dogodkih predstavijo svoja stališča.  </a:t>
            </a:r>
          </a:p>
          <a:p>
            <a:r>
              <a:rPr lang="sl-SI" sz="2800" dirty="0" smtClean="0"/>
              <a:t>Je najvišja </a:t>
            </a:r>
            <a:r>
              <a:rPr lang="sl-SI" sz="2800" dirty="0"/>
              <a:t>ustanovo </a:t>
            </a:r>
            <a:r>
              <a:rPr lang="sl-SI" sz="2800" i="1" dirty="0"/>
              <a:t>Katoliške Cerkve </a:t>
            </a:r>
            <a:r>
              <a:rPr lang="sl-SI" sz="2800" dirty="0"/>
              <a:t>v </a:t>
            </a:r>
            <a:r>
              <a:rPr lang="sl-SI" sz="2800" i="1" dirty="0"/>
              <a:t>Republiki Sloveniji</a:t>
            </a:r>
            <a:r>
              <a:rPr lang="sl-SI" sz="2800" dirty="0"/>
              <a:t>. </a:t>
            </a:r>
            <a:r>
              <a:rPr lang="sl-SI" sz="2800" dirty="0" smtClean="0"/>
              <a:t>Škofija Celje</a:t>
            </a:r>
          </a:p>
        </p:txBody>
      </p:sp>
    </p:spTree>
    <p:extLst>
      <p:ext uri="{BB962C8B-B14F-4D97-AF65-F5344CB8AC3E}">
        <p14:creationId xmlns:p14="http://schemas.microsoft.com/office/powerpoint/2010/main" val="14069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t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289</TotalTime>
  <Words>2530</Words>
  <Application>Microsoft Office PowerPoint</Application>
  <PresentationFormat>Širokozaslonsko</PresentationFormat>
  <Paragraphs>525</Paragraphs>
  <Slides>76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76</vt:i4>
      </vt:variant>
    </vt:vector>
  </HeadingPairs>
  <TitlesOfParts>
    <vt:vector size="81" baseType="lpstr">
      <vt:lpstr>Arial</vt:lpstr>
      <vt:lpstr>Century Gothic</vt:lpstr>
      <vt:lpstr>Wingdings</vt:lpstr>
      <vt:lpstr>Wingdings 3</vt:lpstr>
      <vt:lpstr>Jata</vt:lpstr>
      <vt:lpstr>CERKEV NA SLOVENSKEM </vt:lpstr>
      <vt:lpstr>Na ozemlju Slovenije imamo     6 škofij.  Jih znaš našteti? </vt:lpstr>
      <vt:lpstr>Na ozemlju Slovenije imamo      6 škofij.  Jih znaš našteti? </vt:lpstr>
      <vt:lpstr>Katoliška Cerkev v Sloveniji je upravno razdeljena na dve cerkveni pokrajini - metropoliji: mariborsko in ljubljansko.  Vsaka ima po tri škofije. Katere? </vt:lpstr>
      <vt:lpstr>Katoliška Cerkev v Sloveniji je upravno razdeljena na dve cerkveni pokrajini - metropoliji: mariborsko in ljubljansko.  Vsaka ima po tri škofije. Katere? </vt:lpstr>
      <vt:lpstr>V katero škofijo spada župnija Domžale?</vt:lpstr>
      <vt:lpstr>V katero škofijo spada župnija Domžale?</vt:lpstr>
      <vt:lpstr>Kaj ni slovenska škofovska konferenca (SŠK)? </vt:lpstr>
      <vt:lpstr>Kaj ni slovenska škofovska konferenca (SŠK)? </vt:lpstr>
      <vt:lpstr>Koliko škofov (običajnih, pomožnih in upokojenih) trenutno živi v Sloveniji? </vt:lpstr>
      <vt:lpstr>Koliko škofov (običajnih, pomožnih in upokojenih) trenutno živi v Sloveniji? </vt:lpstr>
      <vt:lpstr>SESTAVI  PRAVILNE  DVOJKE (otroci) in TROJKE (odrasli):  </vt:lpstr>
      <vt:lpstr>PRAVILNE  TROJKE: </vt:lpstr>
      <vt:lpstr>Kdo od naštetih škofov še ni upokojen? Odrasli zapišite še imena vsaj 2 preostalih upokojenih škofov!  </vt:lpstr>
      <vt:lpstr>Kdo od naštetih škofov še ni upokojen? Odrasli zapišite še imena vsaj 2 preostalih upokojenih škofov!  </vt:lpstr>
      <vt:lpstr>SESTAVI  PRAVILNE  TROJKE </vt:lpstr>
      <vt:lpstr>SESTAVI  PRAVILNE  TROJKE </vt:lpstr>
      <vt:lpstr>Koliko % je v Sloveniji uradnih katoličanov? </vt:lpstr>
      <vt:lpstr>Koliko % je v Sloveniji uradnih katoličanov? </vt:lpstr>
      <vt:lpstr>Koliko % slovenskih katoličanov hodi ob nedeljah k maši?</vt:lpstr>
      <vt:lpstr>Koliko % slovenskih katoličanov hodi ob nedeljah k maši?</vt:lpstr>
      <vt:lpstr>SESTAVI  PRAVILNO TROJKO ZA LJUBLJANO! Če sestaviš še kakšno, dobiš dodatno točko.    </vt:lpstr>
      <vt:lpstr>SESTAVI  PRAVILNO TROJKO ZA LJUBLJANO! Če sestaviš še kakšno, dobiš dodatno točko.    </vt:lpstr>
      <vt:lpstr>S KATERIM ROMARSKIM SVETIŠČEM JE POVEZANA SLIKA IN V KATERO ŠKOFIJO SPADA?</vt:lpstr>
      <vt:lpstr>PTUJSKA GORA - MARIBOR</vt:lpstr>
      <vt:lpstr>S KATERIM ROMARSKIM SVETIŠČEM JE POVEZANA SLIKA IN V KATERO ŠKOFIJO SPADA?</vt:lpstr>
      <vt:lpstr>SVETA GORA - KOPER</vt:lpstr>
      <vt:lpstr>S KATERIM ROMARSKIM SVETIŠČEM JE POVEZANA SLIKA IN V KATERO ŠKOFIJO SPADA?</vt:lpstr>
      <vt:lpstr>BREZJE - LJUBLJANA</vt:lpstr>
      <vt:lpstr>SMISELNO ZDRUŽI</vt:lpstr>
      <vt:lpstr>SMISELNO ZDRUŽI</vt:lpstr>
      <vt:lpstr>SMISELNO ZDRUŽI</vt:lpstr>
      <vt:lpstr>SMISELNO ZDRUŽI</vt:lpstr>
      <vt:lpstr>SMISELNO ZDRUŽI</vt:lpstr>
      <vt:lpstr>SMISELNO ZDRUŽI</vt:lpstr>
      <vt:lpstr>PowerPointova predstavitev</vt:lpstr>
      <vt:lpstr>PowerPointova predstavitev</vt:lpstr>
      <vt:lpstr>PowerPointova predstavitev</vt:lpstr>
      <vt:lpstr>KOLIKO DUHOVNIKOV JE  V SLOVENIJI BILO V SLOVENIJI LETA 2012? </vt:lpstr>
      <vt:lpstr>KOLIKO DUHOVNIKOV JE  V SLOVENIJI BILO V SLOVENIJI LETA 2012? </vt:lpstr>
      <vt:lpstr>Kakšna je kratica za Konferenco redovnih ustanov Slovenije?</vt:lpstr>
      <vt:lpstr>Kakšna je kratica za Konferenco redovnih ustanov Slovenije?</vt:lpstr>
      <vt:lpstr>Kakšna NI naloga KORUS-a?</vt:lpstr>
      <vt:lpstr>Kakšna NI naloga KORUS-a?</vt:lpstr>
      <vt:lpstr>Koliko redov deluje v Sloveniji?</vt:lpstr>
      <vt:lpstr>Koliko redov deluje v Sloveniji?</vt:lpstr>
      <vt:lpstr>Kje imajo svoj sedež CISTERCIJANI?</vt:lpstr>
      <vt:lpstr>Kje je sedež CISTERCIJANOV?</vt:lpstr>
      <vt:lpstr>Kje je sedež KARTUZIJANOV?</vt:lpstr>
      <vt:lpstr>Kje je sedež KARTUZIJANOV?</vt:lpstr>
      <vt:lpstr>Kaj je skupno vsem redovnikom na slikah? </vt:lpstr>
      <vt:lpstr>Kaj je skupno vsem redovnikom na slikah? </vt:lpstr>
      <vt:lpstr>Kdo je na sliki?</vt:lpstr>
      <vt:lpstr>Kdo je na sliki?</vt:lpstr>
      <vt:lpstr>Kdo je na sliki?</vt:lpstr>
      <vt:lpstr>Kdo je na sliki?</vt:lpstr>
      <vt:lpstr>Kdo je na sliki?</vt:lpstr>
      <vt:lpstr>Kdo je na sliki?</vt:lpstr>
      <vt:lpstr>KOLIKO ŽUPNIJ JE V SLOVENIJI, ČE VEŠ, DA JE V SLOVENIJI 452 OBIČAJNIH OSNOVNIH ŠOL?</vt:lpstr>
      <vt:lpstr>KOLIKO ŽUPNIJ JE V SLOVENIJI, ČE VEŠ, DA JE V SLOVENIJI 452 OBIČAJNIH OSNOVNIH ŠOL?</vt:lpstr>
      <vt:lpstr>KATERA REDOVNA SKUPNOST OPRAVLJA NAVEČ ŽUPNIJ? </vt:lpstr>
      <vt:lpstr>KATERA REDOVNA SKUPNOST OPRAVLJA NAVEČ ŽUPNIJ? </vt:lpstr>
      <vt:lpstr>KATERI SKUPNOSTI PRIPADA VELIK MOJSTER MOZAIKOV NA SLIKI? </vt:lpstr>
      <vt:lpstr>KATERI SKUPNOSTI PRIPADA VELIK MOJSTER MOZAIKOV NA SLIKI? </vt:lpstr>
      <vt:lpstr>Katera od spodnjih trditev ne velja za Skavte v Sloveniji?</vt:lpstr>
      <vt:lpstr>Katera od spodnjih trditev ne velja za Skavte v Sloveniji?</vt:lpstr>
      <vt:lpstr>Katera trditev ne velja za ORATORIJE v Sloveniji? </vt:lpstr>
      <vt:lpstr>Katera trditev ne velja za ORATORIJE v Sloveniji? </vt:lpstr>
      <vt:lpstr>Koliko cerkva je v Sloveniji? </vt:lpstr>
      <vt:lpstr>Koliko cerkva je v Sloveniji? </vt:lpstr>
      <vt:lpstr>Koliko cerkva je v Sloveniji? </vt:lpstr>
      <vt:lpstr>Koliko cerkva je v Sloveniji? </vt:lpstr>
      <vt:lpstr>Kateremu svetniku je v Sloveniji posvečenih največ cerkva? </vt:lpstr>
      <vt:lpstr>Kateremu svetniku je v Sloveniji posvečenih največ cerkva? </vt:lpstr>
      <vt:lpstr>Kdaj smo se Slovenci posvetili Mariji? </vt:lpstr>
      <vt:lpstr>Kdaj smo se Slovenci posvetili Mariji?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CERKEV NA SLOVENSKEM</dc:title>
  <dc:creator>natalija podjavorsek</dc:creator>
  <cp:lastModifiedBy>natalija podjavorsek</cp:lastModifiedBy>
  <cp:revision>33</cp:revision>
  <dcterms:created xsi:type="dcterms:W3CDTF">2015-12-08T20:12:27Z</dcterms:created>
  <dcterms:modified xsi:type="dcterms:W3CDTF">2016-01-11T20:15:29Z</dcterms:modified>
</cp:coreProperties>
</file>